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6"/>
  </p:notesMasterIdLst>
  <p:sldIdLst>
    <p:sldId id="280" r:id="rId5"/>
    <p:sldId id="278" r:id="rId6"/>
    <p:sldId id="301" r:id="rId7"/>
    <p:sldId id="310" r:id="rId8"/>
    <p:sldId id="304" r:id="rId9"/>
    <p:sldId id="311" r:id="rId10"/>
    <p:sldId id="309" r:id="rId11"/>
    <p:sldId id="308" r:id="rId12"/>
    <p:sldId id="327" r:id="rId13"/>
    <p:sldId id="307" r:id="rId14"/>
    <p:sldId id="322" r:id="rId15"/>
    <p:sldId id="323" r:id="rId16"/>
    <p:sldId id="306" r:id="rId17"/>
    <p:sldId id="305" r:id="rId18"/>
    <p:sldId id="316" r:id="rId19"/>
    <p:sldId id="315" r:id="rId20"/>
    <p:sldId id="329" r:id="rId21"/>
    <p:sldId id="314" r:id="rId22"/>
    <p:sldId id="330" r:id="rId23"/>
    <p:sldId id="313" r:id="rId24"/>
    <p:sldId id="33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Rg st="1" end="21"/>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FF"/>
    <a:srgbClr val="CCECFF"/>
    <a:srgbClr val="66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1FB6A-B136-4FEA-9AE7-9C053B54254D}" v="1" dt="2023-04-25T19:09:06.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snapToObjects="1">
      <p:cViewPr varScale="1">
        <p:scale>
          <a:sx n="59" d="100"/>
          <a:sy n="59" d="100"/>
        </p:scale>
        <p:origin x="852" y="52"/>
      </p:cViewPr>
      <p:guideLst/>
    </p:cSldViewPr>
  </p:slideViewPr>
  <p:notesTextViewPr>
    <p:cViewPr>
      <p:scale>
        <a:sx n="3" d="2"/>
        <a:sy n="3" d="2"/>
      </p:scale>
      <p:origin x="0" y="0"/>
    </p:cViewPr>
  </p:notesTextViewPr>
  <p:sorterViewPr>
    <p:cViewPr varScale="1">
      <p:scale>
        <a:sx n="100" d="100"/>
        <a:sy n="100" d="100"/>
      </p:scale>
      <p:origin x="0" y="-26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4FC60-090F-474E-A9CE-25FAB9C8B0E8}" type="datetimeFigureOut">
              <a:rPr lang="en-US" smtClean="0"/>
              <a:t>4/25/2023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67751-A235-4276-B10D-B569D040E8B6}" type="slidenum">
              <a:rPr lang="en-US" smtClean="0"/>
              <a:t>‹#›</a:t>
            </a:fld>
            <a:endParaRPr lang="en-US"/>
          </a:p>
        </p:txBody>
      </p:sp>
    </p:spTree>
    <p:extLst>
      <p:ext uri="{BB962C8B-B14F-4D97-AF65-F5344CB8AC3E}">
        <p14:creationId xmlns:p14="http://schemas.microsoft.com/office/powerpoint/2010/main" val="284428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1DE94C-F5F5-F34E-B0AC-56424761DB2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223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1DE94C-F5F5-F34E-B0AC-56424761DB2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28082767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1DE94C-F5F5-F34E-B0AC-56424761DB2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274406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1DE94C-F5F5-F34E-B0AC-56424761DB2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39181748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1DE94C-F5F5-F34E-B0AC-56424761DB28}"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4076162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1DE94C-F5F5-F34E-B0AC-56424761DB28}"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375612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1DE94C-F5F5-F34E-B0AC-56424761DB28}"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2751135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1DE94C-F5F5-F34E-B0AC-56424761DB28}"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3423789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1DE94C-F5F5-F34E-B0AC-56424761DB28}"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1037125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1DE94C-F5F5-F34E-B0AC-56424761DB28}"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511038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1DE94C-F5F5-F34E-B0AC-56424761DB28}"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46BF-A13C-0942-9DB4-031922D46C1D}" type="slidenum">
              <a:rPr lang="en-US" smtClean="0"/>
              <a:t>‹#›</a:t>
            </a:fld>
            <a:endParaRPr lang="en-US"/>
          </a:p>
        </p:txBody>
      </p:sp>
    </p:spTree>
    <p:extLst>
      <p:ext uri="{BB962C8B-B14F-4D97-AF65-F5344CB8AC3E}">
        <p14:creationId xmlns:p14="http://schemas.microsoft.com/office/powerpoint/2010/main" val="35165123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DE94C-F5F5-F34E-B0AC-56424761DB28}" type="datetimeFigureOut">
              <a:rPr lang="en-US" smtClean="0"/>
              <a:t>4/25/2023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D46BF-A13C-0942-9DB4-031922D46C1D}" type="slidenum">
              <a:rPr lang="en-US" smtClean="0"/>
              <a:t>‹#›</a:t>
            </a:fld>
            <a:endParaRPr lang="en-US"/>
          </a:p>
        </p:txBody>
      </p:sp>
    </p:spTree>
    <p:extLst>
      <p:ext uri="{BB962C8B-B14F-4D97-AF65-F5344CB8AC3E}">
        <p14:creationId xmlns:p14="http://schemas.microsoft.com/office/powerpoint/2010/main" val="7248915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utler.edu/campus-services/student-accounts/" TargetMode="External"/><Relationship Id="rId7" Type="http://schemas.openxmlformats.org/officeDocument/2006/relationships/hyperlink" Target="https://www.instagram.com/studentaccount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ButlerUniversityStudentAccounts" TargetMode="External"/><Relationship Id="rId5" Type="http://schemas.openxmlformats.org/officeDocument/2006/relationships/hyperlink" Target="mailto:tudentaccounts@butle" TargetMode="External"/><Relationship Id="rId4" Type="http://schemas.openxmlformats.org/officeDocument/2006/relationships/hyperlink" Target="mailto:studentaccounts@butler.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hyperlink" Target="https://commerce.cashnet.com/butler" TargetMode="External"/><Relationship Id="rId5" Type="http://schemas.openxmlformats.org/officeDocument/2006/relationships/hyperlink" Target="mailto:e-pay@butler.edu"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hyperlink" Target="https://www.butler.edu/campus-services/student-accounts/international-student-payments/" TargetMode="External"/><Relationship Id="rId3" Type="http://schemas.openxmlformats.org/officeDocument/2006/relationships/image" Target="../media/image2.png"/><Relationship Id="rId7" Type="http://schemas.openxmlformats.org/officeDocument/2006/relationships/hyperlink" Target="https://www.butler.edu/campus-services/student-accounts/payment-information/" TargetMode="Externa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hyperlink" Target="https://www.butler.edu/campus-services/student-accounts/monthly-payment-plan/" TargetMode="External"/><Relationship Id="rId5" Type="http://schemas.openxmlformats.org/officeDocument/2006/relationships/hyperlink" Target="https://www.butler.edu/campus-services/student-accounts/dates/"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tm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13.tmp"/><Relationship Id="rId5" Type="http://schemas.openxmlformats.org/officeDocument/2006/relationships/hyperlink" Target="https://www.butler.edu/campus-services/student-accounts/monthly-payment-plan/"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15.tmp"/><Relationship Id="rId5" Type="http://schemas.openxmlformats.org/officeDocument/2006/relationships/hyperlink" Target="https://www.butler.edu/campus-services/student-accounts/federal-aid-student-permission/" TargetMode="Externa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15.tmp"/><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16.png"/><Relationship Id="rId5" Type="http://schemas.openxmlformats.org/officeDocument/2006/relationships/hyperlink" Target="https://www.butler.edu/campus-services/student-accounts/financial-responsibility/"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hyperlink" Target="https://www.butler.edu/admission-aid/financial-aid-scholarships/outside-scholarships/" TargetMode="External"/><Relationship Id="rId3" Type="http://schemas.openxmlformats.org/officeDocument/2006/relationships/image" Target="../media/image2.png"/><Relationship Id="rId7" Type="http://schemas.openxmlformats.org/officeDocument/2006/relationships/hyperlink" Target="https://www.butler.edu/campus-services/parking/permits/" TargetMode="Externa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hyperlink" Target="https://www.butler.edu/well-being/health-services/student-requirements/" TargetMode="External"/><Relationship Id="rId5" Type="http://schemas.openxmlformats.org/officeDocument/2006/relationships/hyperlink" Target="https://www.butler.edu/campus-services/student-accounts/health-insurance-requirement/"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hyperlink" Target="https://gradguard.com/tuition" TargetMode="External"/><Relationship Id="rId5" Type="http://schemas.openxmlformats.org/officeDocument/2006/relationships/hyperlink" Target="https://www.butler.edu/campus-services/student-accounts/refund-policy/"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hyperlink" Target="mailto:studentaccounts@butler.edu" TargetMode="External"/><Relationship Id="rId5" Type="http://schemas.openxmlformats.org/officeDocument/2006/relationships/hyperlink" Target="https://www.butler.edu/admission-aid/admitted/checklist-for-student-billing/" TargetMode="Externa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https://www.butler.edu/campus-services/student-accounts/" TargetMode="External"/><Relationship Id="rId7" Type="http://schemas.openxmlformats.org/officeDocument/2006/relationships/hyperlink" Target="https://www.instagram.com/studentaccounts/"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acebook.com/ButlerUniversityStudentAccounts" TargetMode="External"/><Relationship Id="rId5" Type="http://schemas.openxmlformats.org/officeDocument/2006/relationships/hyperlink" Target="mailto:tudentaccounts@butle" TargetMode="External"/><Relationship Id="rId4" Type="http://schemas.openxmlformats.org/officeDocument/2006/relationships/hyperlink" Target="mailto:studentaccounts@butler.edu"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hyperlink" Target="https://www.butler.edu/campus-services/student-accounts/" TargetMode="External"/><Relationship Id="rId5" Type="http://schemas.openxmlformats.org/officeDocument/2006/relationships/hyperlink" Target="mailto:billing@butler.edu"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tmp"/><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7.tmp"/><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7.tmp"/><Relationship Id="rId5" Type="http://schemas.openxmlformats.org/officeDocument/2006/relationships/hyperlink" Target="mailto:finaid@butler.edu"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BFAA-C774-894A-85D7-1C6F22FCC3AA}"/>
              </a:ext>
            </a:extLst>
          </p:cNvPr>
          <p:cNvSpPr>
            <a:spLocks noGrp="1"/>
          </p:cNvSpPr>
          <p:nvPr>
            <p:ph type="ctrTitle" idx="4294967295"/>
          </p:nvPr>
        </p:nvSpPr>
        <p:spPr>
          <a:xfrm>
            <a:off x="685800" y="786166"/>
            <a:ext cx="7772400" cy="1571625"/>
          </a:xfrm>
        </p:spPr>
        <p:txBody>
          <a:bodyPr>
            <a:normAutofit/>
          </a:bodyPr>
          <a:lstStyle/>
          <a:p>
            <a:pPr algn="ctr"/>
            <a:r>
              <a:rPr lang="en-US" sz="4000" b="1" dirty="0">
                <a:solidFill>
                  <a:schemeClr val="bg1"/>
                </a:solidFill>
                <a:latin typeface="Georgia" panose="02040502050405020303" pitchFamily="18" charset="0"/>
              </a:rPr>
              <a:t>Office of Student Accounts</a:t>
            </a:r>
            <a:br>
              <a:rPr lang="en-US" sz="4000" b="1" dirty="0">
                <a:solidFill>
                  <a:schemeClr val="bg1"/>
                </a:solidFill>
                <a:latin typeface="Georgia" panose="02040502050405020303" pitchFamily="18" charset="0"/>
              </a:rPr>
            </a:br>
            <a:r>
              <a:rPr lang="en-US" sz="2400" b="1" dirty="0">
                <a:solidFill>
                  <a:schemeClr val="bg1"/>
                </a:solidFill>
                <a:latin typeface="Georgia" panose="02040502050405020303" pitchFamily="18" charset="0"/>
              </a:rPr>
              <a:t>Jordan Hall, 102 </a:t>
            </a:r>
            <a:br>
              <a:rPr lang="en-US" sz="4000" b="1" dirty="0">
                <a:solidFill>
                  <a:schemeClr val="bg1"/>
                </a:solidFill>
                <a:latin typeface="Georgia" panose="02040502050405020303" pitchFamily="18" charset="0"/>
              </a:rPr>
            </a:br>
            <a:r>
              <a:rPr lang="en-US" sz="3100" b="1" dirty="0">
                <a:solidFill>
                  <a:schemeClr val="bg1"/>
                </a:solidFill>
                <a:latin typeface="Georgia" panose="02040502050405020303" pitchFamily="18" charset="0"/>
                <a:hlinkClick r:id="rId3"/>
              </a:rPr>
              <a:t>Butler.edu/student-accounts</a:t>
            </a:r>
            <a:endParaRPr lang="en-US" sz="3100" b="1" dirty="0">
              <a:solidFill>
                <a:schemeClr val="bg1"/>
              </a:solidFill>
              <a:latin typeface="Georgia" panose="02040502050405020303" pitchFamily="18" charset="0"/>
            </a:endParaRPr>
          </a:p>
        </p:txBody>
      </p:sp>
      <p:sp>
        <p:nvSpPr>
          <p:cNvPr id="3" name="Subtitle 2">
            <a:extLst>
              <a:ext uri="{FF2B5EF4-FFF2-40B4-BE49-F238E27FC236}">
                <a16:creationId xmlns:a16="http://schemas.microsoft.com/office/drawing/2014/main" id="{7C1DE500-ADA4-7540-8CBC-12CEFC05068B}"/>
              </a:ext>
            </a:extLst>
          </p:cNvPr>
          <p:cNvSpPr>
            <a:spLocks noGrp="1"/>
          </p:cNvSpPr>
          <p:nvPr>
            <p:ph type="subTitle" idx="4294967295"/>
          </p:nvPr>
        </p:nvSpPr>
        <p:spPr>
          <a:xfrm>
            <a:off x="1108075" y="2560285"/>
            <a:ext cx="6927850" cy="3067050"/>
          </a:xfrm>
        </p:spPr>
        <p:txBody>
          <a:bodyPr>
            <a:normAutofit fontScale="92500" lnSpcReduction="20000"/>
          </a:bodyPr>
          <a:lstStyle/>
          <a:p>
            <a:pPr marL="0" indent="0" algn="ctr">
              <a:buNone/>
            </a:pPr>
            <a:r>
              <a:rPr lang="en-US" sz="1000" dirty="0">
                <a:solidFill>
                  <a:srgbClr val="FFFF00"/>
                </a:solidFill>
                <a:latin typeface="Georgia" panose="02040502050405020303" pitchFamily="18" charset="0"/>
              </a:rPr>
              <a:t>****************************************************************************************************************************</a:t>
            </a:r>
            <a:endParaRPr lang="en-US" sz="10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Email:  </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s</a:t>
            </a:r>
            <a:r>
              <a:rPr lang="en-US" sz="2600" b="1" dirty="0">
                <a:solidFill>
                  <a:schemeClr val="bg1"/>
                </a:solidFill>
                <a:latin typeface="Georgia" panose="02040502050405020303" pitchFamily="18" charset="0"/>
                <a:hlinkClick r:id="rId5">
                  <a:extLst>
                    <a:ext uri="{A12FA001-AC4F-418D-AE19-62706E023703}">
                      <ahyp:hlinkClr xmlns:ahyp="http://schemas.microsoft.com/office/drawing/2018/hyperlinkcolor" val="tx"/>
                    </a:ext>
                  </a:extLst>
                </a:hlinkClick>
              </a:rPr>
              <a:t>tudentaccounts@butle</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r.edu</a:t>
            </a:r>
            <a:endParaRPr lang="en-US" sz="2600" b="1" dirty="0">
              <a:solidFill>
                <a:schemeClr val="bg1"/>
              </a:solidFill>
              <a:latin typeface="Georgia" panose="02040502050405020303" pitchFamily="18" charset="0"/>
            </a:endParaRPr>
          </a:p>
          <a:p>
            <a:pPr marL="0" indent="0" algn="ctr">
              <a:buNone/>
            </a:pPr>
            <a:endParaRPr lang="en-US" sz="9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Call:  </a:t>
            </a:r>
            <a:r>
              <a:rPr lang="en-US" sz="2600" b="1" dirty="0">
                <a:solidFill>
                  <a:schemeClr val="bg1"/>
                </a:solidFill>
                <a:latin typeface="Georgia" panose="02040502050405020303" pitchFamily="18" charset="0"/>
              </a:rPr>
              <a:t>317-940-9353</a:t>
            </a: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Check us out:</a:t>
            </a:r>
          </a:p>
          <a:p>
            <a:pPr marL="0" indent="0" algn="ctr">
              <a:buNone/>
            </a:pPr>
            <a:r>
              <a:rPr lang="en-US" sz="2000" b="1" dirty="0">
                <a:solidFill>
                  <a:schemeClr val="bg1"/>
                </a:solidFill>
                <a:latin typeface="Georgia" panose="02040502050405020303" pitchFamily="18" charset="0"/>
                <a:hlinkClick r:id="rId6"/>
              </a:rPr>
              <a:t>Facebook.com/</a:t>
            </a:r>
            <a:r>
              <a:rPr lang="en-US" sz="2000" b="1" dirty="0" err="1">
                <a:solidFill>
                  <a:schemeClr val="bg1"/>
                </a:solidFill>
                <a:latin typeface="Georgia" panose="02040502050405020303" pitchFamily="18" charset="0"/>
                <a:hlinkClick r:id="rId6"/>
              </a:rPr>
              <a:t>ButlerUniversityStudentAccounts</a:t>
            </a:r>
            <a:endParaRPr lang="en-US" sz="2000" b="1" dirty="0">
              <a:solidFill>
                <a:schemeClr val="bg1"/>
              </a:solidFill>
              <a:latin typeface="Georgia" panose="02040502050405020303" pitchFamily="18" charset="0"/>
            </a:endParaRP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Follow us:</a:t>
            </a:r>
          </a:p>
          <a:p>
            <a:pPr marL="0" indent="0" algn="ctr">
              <a:buNone/>
            </a:pPr>
            <a:r>
              <a:rPr lang="en-US" sz="2400" b="1" dirty="0">
                <a:solidFill>
                  <a:schemeClr val="bg1"/>
                </a:solidFill>
                <a:latin typeface="Georgia" panose="02040502050405020303" pitchFamily="18" charset="0"/>
                <a:hlinkClick r:id="rId7"/>
              </a:rPr>
              <a:t>Instagram.com/studentaccounts</a:t>
            </a:r>
            <a:endParaRPr lang="en-US" sz="24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332186424"/>
      </p:ext>
    </p:extLst>
  </p:cSld>
  <p:clrMapOvr>
    <a:masterClrMapping/>
  </p:clrMapOvr>
  <mc:AlternateContent xmlns:mc="http://schemas.openxmlformats.org/markup-compatibility/2006" xmlns:p14="http://schemas.microsoft.com/office/powerpoint/2010/main">
    <mc:Choice Requires="p14">
      <p:transition spd="slow" p14:dur="3400" advTm="23918">
        <p14:reveal/>
      </p:transition>
    </mc:Choice>
    <mc:Fallback xmlns="">
      <p:transition spd="slow" advTm="23918">
        <p:fade/>
      </p:transition>
    </mc:Fallback>
  </mc:AlternateContent>
  <p:extLst>
    <p:ext uri="{E180D4A7-C9FB-4DFB-919C-405C955672EB}">
      <p14:showEvtLst xmlns:p14="http://schemas.microsoft.com/office/powerpoint/2010/main">
        <p14:playEvt time="3" objId="4"/>
        <p14:stopEvt time="2280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720220" cy="499578"/>
          </a:xfrm>
        </p:spPr>
        <p:txBody>
          <a:bodyPr>
            <a:normAutofit fontScale="90000"/>
          </a:bodyPr>
          <a:lstStyle/>
          <a:p>
            <a:r>
              <a:rPr lang="en-US" sz="4000" b="1" u="sng" dirty="0">
                <a:latin typeface="Georgia" panose="02040502050405020303" pitchFamily="18" charset="0"/>
              </a:rPr>
              <a:t>Authorized PAYERS</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64705"/>
            <a:ext cx="7886700" cy="5312258"/>
          </a:xfrm>
        </p:spPr>
        <p:txBody>
          <a:bodyPr>
            <a:normAutofit/>
          </a:bodyPr>
          <a:lstStyle/>
          <a:p>
            <a:pPr>
              <a:buFont typeface="Wingdings" panose="05000000000000000000" pitchFamily="2" charset="2"/>
              <a:buChar char="§"/>
            </a:pPr>
            <a:r>
              <a:rPr lang="en-US" sz="1600" dirty="0">
                <a:latin typeface="Georgia" panose="02040502050405020303" pitchFamily="18" charset="0"/>
              </a:rPr>
              <a:t>Anyone assisting student with financial obligation.</a:t>
            </a:r>
          </a:p>
          <a:p>
            <a:pPr>
              <a:buFont typeface="Wingdings" panose="05000000000000000000" pitchFamily="2" charset="2"/>
              <a:buChar char="§"/>
            </a:pPr>
            <a:r>
              <a:rPr lang="en-US" sz="1600" dirty="0">
                <a:latin typeface="Georgia" panose="02040502050405020303" pitchFamily="18" charset="0"/>
              </a:rPr>
              <a:t>To provide Payers access to </a:t>
            </a:r>
            <a:r>
              <a:rPr lang="en-US" sz="1600" b="1" dirty="0">
                <a:latin typeface="Georgia" panose="02040502050405020303" pitchFamily="18" charset="0"/>
              </a:rPr>
              <a:t>E-Bill &amp; E-Pay System</a:t>
            </a:r>
            <a:r>
              <a:rPr lang="en-US" sz="1600" dirty="0">
                <a:latin typeface="Georgia" panose="02040502050405020303" pitchFamily="18" charset="0"/>
              </a:rPr>
              <a:t>, students must log into        </a:t>
            </a:r>
            <a:r>
              <a:rPr lang="en-US" sz="1600" b="1" dirty="0">
                <a:latin typeface="Georgia" panose="02040502050405020303" pitchFamily="18" charset="0"/>
              </a:rPr>
              <a:t>E-Bill &amp; E-Pay </a:t>
            </a:r>
            <a:r>
              <a:rPr lang="en-US" sz="1600" dirty="0">
                <a:latin typeface="Georgia" panose="02040502050405020303" pitchFamily="18" charset="0"/>
              </a:rPr>
              <a:t>and send Payer(s) an invitation after completing all information.</a:t>
            </a:r>
          </a:p>
          <a:p>
            <a:pPr>
              <a:buFont typeface="Wingdings" panose="05000000000000000000" pitchFamily="2" charset="2"/>
              <a:buChar char="§"/>
            </a:pPr>
            <a:r>
              <a:rPr lang="en-US" sz="1600" dirty="0">
                <a:latin typeface="Georgia" panose="02040502050405020303" pitchFamily="18" charset="0"/>
              </a:rPr>
              <a:t>Payer receives an e-mail from </a:t>
            </a:r>
            <a:r>
              <a:rPr lang="en-US" sz="1600" dirty="0">
                <a:latin typeface="Georgia" panose="02040502050405020303" pitchFamily="18" charset="0"/>
                <a:hlinkClick r:id="rId5"/>
              </a:rPr>
              <a:t>e-pay@butler.edu</a:t>
            </a:r>
            <a:r>
              <a:rPr lang="en-US" sz="1600" dirty="0">
                <a:latin typeface="Georgia" panose="02040502050405020303" pitchFamily="18" charset="0"/>
              </a:rPr>
              <a:t> with a temporary password. (Check Junk or Spam if email isn’t received in the email IN box.)</a:t>
            </a:r>
          </a:p>
          <a:p>
            <a:r>
              <a:rPr lang="en-US" sz="1600" dirty="0">
                <a:latin typeface="Georgia" panose="02040502050405020303" pitchFamily="18" charset="0"/>
              </a:rPr>
              <a:t>Payer receives an email when the E-Bill has been published &amp; is available to view.  </a:t>
            </a:r>
          </a:p>
          <a:p>
            <a:r>
              <a:rPr lang="en-US" sz="1600" dirty="0">
                <a:latin typeface="Georgia" panose="02040502050405020303" pitchFamily="18" charset="0"/>
              </a:rPr>
              <a:t>Web address for access for </a:t>
            </a:r>
            <a:r>
              <a:rPr lang="en-US" sz="1600" dirty="0">
                <a:latin typeface="Georgia" panose="02040502050405020303" pitchFamily="18" charset="0"/>
                <a:hlinkClick r:id="rId6"/>
              </a:rPr>
              <a:t>Authorized Payers</a:t>
            </a:r>
            <a:r>
              <a:rPr lang="en-US" sz="1600" dirty="0">
                <a:latin typeface="Georgia" panose="02040502050405020303" pitchFamily="18" charset="0"/>
              </a:rPr>
              <a:t>:</a:t>
            </a:r>
          </a:p>
          <a:p>
            <a:pPr marL="0" indent="0">
              <a:buNone/>
            </a:pPr>
            <a:r>
              <a:rPr lang="en-US" sz="1600" b="1" dirty="0">
                <a:latin typeface="Georgia" panose="02040502050405020303" pitchFamily="18" charset="0"/>
                <a:hlinkClick r:id="rId6"/>
              </a:rPr>
              <a:t>https://commerce.cashnet.com/butler</a:t>
            </a:r>
            <a:endParaRPr lang="en-US" sz="1600" b="1" dirty="0">
              <a:latin typeface="Georgia" panose="02040502050405020303" pitchFamily="18" charset="0"/>
            </a:endParaRPr>
          </a:p>
        </p:txBody>
      </p:sp>
      <p:pic>
        <p:nvPicPr>
          <p:cNvPr id="4" name="Picture 3" descr="red arrow pointing to payers to show that you can add different people to help pay"/>
          <p:cNvPicPr/>
          <p:nvPr/>
        </p:nvPicPr>
        <p:blipFill rotWithShape="1">
          <a:blip r:embed="rId7" cstate="screen">
            <a:extLst>
              <a:ext uri="{28A0092B-C50C-407E-A947-70E740481C1C}">
                <a14:useLocalDpi xmlns:a14="http://schemas.microsoft.com/office/drawing/2010/main"/>
              </a:ext>
            </a:extLst>
          </a:blip>
          <a:srcRect/>
          <a:stretch/>
        </p:blipFill>
        <p:spPr bwMode="auto">
          <a:xfrm>
            <a:off x="672244" y="3419057"/>
            <a:ext cx="4098539" cy="27579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6" name="Left Arrow 5" descr="red arrow pointing to the word payers"/>
          <p:cNvSpPr/>
          <p:nvPr/>
        </p:nvSpPr>
        <p:spPr>
          <a:xfrm rot="10800000">
            <a:off x="791348" y="4897852"/>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ayer invitation you can send to someone to help you pay"/>
          <p:cNvPicPr/>
          <p:nvPr/>
        </p:nvPicPr>
        <p:blipFill rotWithShape="1">
          <a:blip r:embed="rId8" cstate="screen">
            <a:extLst>
              <a:ext uri="{28A0092B-C50C-407E-A947-70E740481C1C}">
                <a14:useLocalDpi xmlns:a14="http://schemas.microsoft.com/office/drawing/2010/main"/>
              </a:ext>
            </a:extLst>
          </a:blip>
          <a:srcRect/>
          <a:stretch/>
        </p:blipFill>
        <p:spPr bwMode="auto">
          <a:xfrm>
            <a:off x="5368679" y="2787162"/>
            <a:ext cx="2548774" cy="3220278"/>
          </a:xfrm>
          <a:prstGeom prst="rect">
            <a:avLst/>
          </a:prstGeom>
          <a:ln>
            <a:noFill/>
          </a:ln>
          <a:extLst>
            <a:ext uri="{53640926-AAD7-44D8-BBD7-CCE9431645EC}">
              <a14:shadowObscured xmlns:a14="http://schemas.microsoft.com/office/drawing/2010/main"/>
            </a:ext>
          </a:extLst>
        </p:spPr>
      </p:pic>
      <p:sp>
        <p:nvSpPr>
          <p:cNvPr id="7" name="Left Arrow 6" descr="red arrow pointing to send invitation to payers"/>
          <p:cNvSpPr/>
          <p:nvPr/>
        </p:nvSpPr>
        <p:spPr>
          <a:xfrm rot="11571473">
            <a:off x="6222445" y="5642999"/>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34857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76894">
        <p14:reveal/>
      </p:transition>
    </mc:Choice>
    <mc:Fallback xmlns="">
      <p:transition spd="slow" advTm="76894">
        <p:fade/>
      </p:transition>
    </mc:Fallback>
  </mc:AlternateContent>
  <p:extLst>
    <p:ext uri="{E180D4A7-C9FB-4DFB-919C-405C955672EB}">
      <p14:showEvtLst xmlns:p14="http://schemas.microsoft.com/office/powerpoint/2010/main">
        <p14:playEvt time="6"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720220" cy="648470"/>
          </a:xfrm>
        </p:spPr>
        <p:txBody>
          <a:bodyPr>
            <a:normAutofit fontScale="90000"/>
          </a:bodyPr>
          <a:lstStyle/>
          <a:p>
            <a:br>
              <a:rPr lang="en-US" sz="4000" b="1" u="sng">
                <a:latin typeface="Georgia" panose="02040502050405020303" pitchFamily="18" charset="0"/>
              </a:rPr>
            </a:br>
            <a:br>
              <a:rPr lang="en-US" sz="4000" b="1" u="sng">
                <a:latin typeface="Georgia" panose="02040502050405020303" pitchFamily="18" charset="0"/>
              </a:rPr>
            </a:br>
            <a:r>
              <a:rPr lang="en-US" sz="4000" b="1" u="sng">
                <a:latin typeface="Georgia" panose="02040502050405020303" pitchFamily="18" charset="0"/>
              </a:rPr>
              <a:t>E-Bill Helpful Notifications </a:t>
            </a:r>
            <a:br>
              <a:rPr lang="en-US" sz="1800">
                <a:latin typeface="Georgia" panose="02040502050405020303" pitchFamily="18" charset="0"/>
              </a:rPr>
            </a:br>
            <a:br>
              <a:rPr lang="en-US" sz="1800">
                <a:latin typeface="Georgia" panose="02040502050405020303" pitchFamily="18" charset="0"/>
              </a:rPr>
            </a:br>
            <a:r>
              <a:rPr lang="en-US" sz="2000">
                <a:latin typeface="Georgia" panose="02040502050405020303" pitchFamily="18" charset="0"/>
              </a:rPr>
              <a:t>Once students or Authorized Payers are logged into the E-Bill &amp; E-Pay System, helpful notifications, including navigation instructions to make a payment and view the account activity pops up immediately.  </a:t>
            </a:r>
            <a:endParaRPr lang="en-US" sz="2000" b="1" u="sng">
              <a:latin typeface="Helvetica" pitchFamily="2" charset="0"/>
            </a:endParaRPr>
          </a:p>
        </p:txBody>
      </p:sp>
      <p:pic>
        <p:nvPicPr>
          <p:cNvPr id="9" name="Content Placeholder 8" descr="an overview of your dashboard showing notifications to make a payment."/>
          <p:cNvPicPr>
            <a:picLocks noGrp="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628650" y="2330502"/>
            <a:ext cx="7886700" cy="3599571"/>
          </a:xfrm>
          <a:prstGeom prst="rect">
            <a:avLst/>
          </a:prstGeom>
          <a:ln>
            <a:noFill/>
          </a:ln>
          <a:extLst>
            <a:ext uri="{53640926-AAD7-44D8-BBD7-CCE9431645EC}">
              <a14:shadowObscured xmlns:a14="http://schemas.microsoft.com/office/drawing/2010/main"/>
            </a:ext>
          </a:extLst>
        </p:spPr>
      </p:pic>
      <p:sp>
        <p:nvSpPr>
          <p:cNvPr id="10" name="Right Arrow 9" descr="blue arrow pointing at your notifications on the right hand side of your screen."/>
          <p:cNvSpPr/>
          <p:nvPr/>
        </p:nvSpPr>
        <p:spPr>
          <a:xfrm>
            <a:off x="4415676" y="2399583"/>
            <a:ext cx="1892578" cy="857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18350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0960">
        <p14:reveal/>
      </p:transition>
    </mc:Choice>
    <mc:Fallback xmlns="">
      <p:transition spd="slow" advTm="20960">
        <p:fade/>
      </p:transition>
    </mc:Fallback>
  </mc:AlternateContent>
  <p:extLst>
    <p:ext uri="{E180D4A7-C9FB-4DFB-919C-405C955672EB}">
      <p14:showEvtLst xmlns:p14="http://schemas.microsoft.com/office/powerpoint/2010/main">
        <p14:playEvt time="2474" objId="4"/>
        <p14:triggerEvt type="onClick" time="2474" objId="4"/>
        <p14:stopEvt time="1859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1283199"/>
          </a:xfrm>
        </p:spPr>
        <p:txBody>
          <a:bodyPr>
            <a:normAutofit fontScale="90000"/>
          </a:bodyPr>
          <a:lstStyle/>
          <a:p>
            <a:br>
              <a:rPr lang="en-US" sz="1400" b="1" u="sng" dirty="0">
                <a:latin typeface="Georgia" panose="02040502050405020303" pitchFamily="18" charset="0"/>
              </a:rPr>
            </a:br>
            <a:br>
              <a:rPr lang="en-US" sz="1400" b="1" u="sng" dirty="0">
                <a:latin typeface="Georgia" panose="02040502050405020303" pitchFamily="18" charset="0"/>
              </a:rPr>
            </a:br>
            <a:br>
              <a:rPr lang="en-US" sz="1400" b="1" u="sng" dirty="0">
                <a:latin typeface="Georgia" panose="02040502050405020303" pitchFamily="18" charset="0"/>
              </a:rPr>
            </a:br>
            <a:br>
              <a:rPr lang="en-US" sz="1400" b="1" u="sng" dirty="0">
                <a:latin typeface="Georgia" panose="02040502050405020303" pitchFamily="18" charset="0"/>
              </a:rPr>
            </a:br>
            <a:br>
              <a:rPr lang="en-US" sz="1400" b="1" u="sng" dirty="0">
                <a:latin typeface="Georgia" panose="02040502050405020303" pitchFamily="18" charset="0"/>
              </a:rPr>
            </a:br>
            <a:r>
              <a:rPr lang="en-US" sz="4000" b="1" u="sng" dirty="0">
                <a:latin typeface="Georgia" panose="02040502050405020303" pitchFamily="18" charset="0"/>
              </a:rPr>
              <a:t>Account Activity Updates</a:t>
            </a:r>
            <a:br>
              <a:rPr lang="en-US" sz="4000" b="1" u="sng" dirty="0">
                <a:latin typeface="Georgia" panose="02040502050405020303" pitchFamily="18" charset="0"/>
              </a:rPr>
            </a:br>
            <a:r>
              <a:rPr lang="en-US" sz="2000" b="1" u="sng" dirty="0">
                <a:latin typeface="Georgia" panose="02040502050405020303" pitchFamily="18" charset="0"/>
              </a:rPr>
              <a:t>(located in E-Bill &amp; E-Pay System)</a:t>
            </a:r>
            <a:br>
              <a:rPr lang="en-US" sz="1400" b="1" u="sng" dirty="0">
                <a:latin typeface="Georgia" panose="02040502050405020303" pitchFamily="18" charset="0"/>
              </a:rPr>
            </a:br>
            <a:br>
              <a:rPr lang="en-US" sz="1400" b="1" u="sng" dirty="0">
                <a:latin typeface="Georgia" panose="02040502050405020303" pitchFamily="18" charset="0"/>
              </a:rPr>
            </a:br>
            <a:r>
              <a:rPr lang="en-US" sz="2000" dirty="0">
                <a:latin typeface="Georgia" panose="02040502050405020303" pitchFamily="18" charset="0"/>
              </a:rPr>
              <a:t>Students &amp; Authorized Payers can log in to E-Bill &amp; E-Pay to see if payments have been received and posted to the student’s account or to check on any anticipated charges or credits that have posted by clicking on Account Activity below.  </a:t>
            </a:r>
            <a:br>
              <a:rPr lang="en-US" sz="2000" dirty="0">
                <a:latin typeface="Georgia" panose="02040502050405020303" pitchFamily="18" charset="0"/>
              </a:rPr>
            </a:br>
            <a:br>
              <a:rPr lang="en-US" sz="2000" dirty="0">
                <a:latin typeface="Georgia" panose="02040502050405020303" pitchFamily="18" charset="0"/>
              </a:rPr>
            </a:br>
            <a:r>
              <a:rPr lang="en-US" sz="2000" dirty="0">
                <a:latin typeface="Georgia" panose="02040502050405020303" pitchFamily="18" charset="0"/>
              </a:rPr>
              <a:t>The Account Activity is updated once each business day and will provide students and Authorized Payers with the latest account information.</a:t>
            </a:r>
            <a:endParaRPr lang="en-US" sz="2000" dirty="0">
              <a:latin typeface="Helvetica" pitchFamily="2" charset="0"/>
            </a:endParaRPr>
          </a:p>
        </p:txBody>
      </p:sp>
      <p:pic>
        <p:nvPicPr>
          <p:cNvPr id="9" name="Content Placeholder 8" descr="statements with a blue arrow pointing to account activity updated once each business day link."/>
          <p:cNvPicPr>
            <a:picLocks noGrp="1"/>
          </p:cNvPicPr>
          <p:nvPr>
            <p:ph idx="1"/>
          </p:nvPr>
        </p:nvPicPr>
        <p:blipFill rotWithShape="1">
          <a:blip r:embed="rId4" cstate="screen">
            <a:extLst>
              <a:ext uri="{28A0092B-C50C-407E-A947-70E740481C1C}">
                <a14:useLocalDpi xmlns:a14="http://schemas.microsoft.com/office/drawing/2010/main"/>
              </a:ext>
            </a:extLst>
          </a:blip>
          <a:srcRect l="-2"/>
          <a:stretch/>
        </p:blipFill>
        <p:spPr bwMode="auto">
          <a:xfrm>
            <a:off x="549137" y="2777066"/>
            <a:ext cx="7886700" cy="3156869"/>
          </a:xfrm>
          <a:prstGeom prst="rect">
            <a:avLst/>
          </a:prstGeom>
          <a:ln>
            <a:noFill/>
          </a:ln>
          <a:extLst>
            <a:ext uri="{53640926-AAD7-44D8-BBD7-CCE9431645EC}">
              <a14:shadowObscured xmlns:a14="http://schemas.microsoft.com/office/drawing/2010/main"/>
            </a:ext>
          </a:extLst>
        </p:spPr>
      </p:pic>
      <p:sp>
        <p:nvSpPr>
          <p:cNvPr id="10" name="Right Arrow 9" descr="blue arrow pointing to account activity updated once a day link on statements page."/>
          <p:cNvSpPr/>
          <p:nvPr/>
        </p:nvSpPr>
        <p:spPr>
          <a:xfrm>
            <a:off x="3049380" y="3429000"/>
            <a:ext cx="977900" cy="484505"/>
          </a:xfrm>
          <a:prstGeom prst="right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25573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9321">
        <p14:reveal/>
      </p:transition>
    </mc:Choice>
    <mc:Fallback xmlns="">
      <p:transition spd="slow" advTm="29321">
        <p:fade/>
      </p:transition>
    </mc:Fallback>
  </mc:AlternateContent>
  <p:extLst>
    <p:ext uri="{E180D4A7-C9FB-4DFB-919C-405C955672EB}">
      <p14:showEvtLst xmlns:p14="http://schemas.microsoft.com/office/powerpoint/2010/main">
        <p14:playEvt time="3473" objId="3"/>
        <p14:triggerEvt type="onClick" time="3473" objId="3"/>
        <p14:stopEvt time="27415"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09672" cy="499578"/>
          </a:xfrm>
        </p:spPr>
        <p:txBody>
          <a:bodyPr>
            <a:normAutofit fontScale="90000"/>
          </a:bodyPr>
          <a:lstStyle/>
          <a:p>
            <a:r>
              <a:rPr lang="en-US" sz="4000" b="1" u="sng" dirty="0">
                <a:latin typeface="Georgia" panose="02040502050405020303" pitchFamily="18" charset="0"/>
              </a:rPr>
              <a:t>Payment Information</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64705"/>
            <a:ext cx="8127724" cy="5312258"/>
          </a:xfrm>
        </p:spPr>
        <p:txBody>
          <a:bodyPr>
            <a:normAutofit fontScale="92500" lnSpcReduction="10000"/>
          </a:bodyPr>
          <a:lstStyle/>
          <a:p>
            <a:pPr marL="0" indent="0">
              <a:buNone/>
            </a:pPr>
            <a:endParaRPr lang="en-US" sz="900" b="1" u="sng" dirty="0">
              <a:latin typeface="Georgia" panose="02040502050405020303" pitchFamily="18" charset="0"/>
            </a:endParaRPr>
          </a:p>
          <a:p>
            <a:pPr marL="0" indent="0">
              <a:buNone/>
            </a:pPr>
            <a:r>
              <a:rPr lang="en-US" sz="2000" b="1" u="sng" dirty="0">
                <a:latin typeface="Georgia" panose="02040502050405020303" pitchFamily="18" charset="0"/>
              </a:rPr>
              <a:t>Payment Options</a:t>
            </a:r>
          </a:p>
          <a:p>
            <a:pPr lvl="1">
              <a:buFont typeface="Wingdings" panose="05000000000000000000" pitchFamily="2" charset="2"/>
              <a:buChar char="§"/>
            </a:pPr>
            <a:r>
              <a:rPr lang="en-US" sz="2000" dirty="0">
                <a:latin typeface="Georgia" panose="02040502050405020303" pitchFamily="18" charset="0"/>
              </a:rPr>
              <a:t>Pay the balance in full by the </a:t>
            </a:r>
            <a:r>
              <a:rPr lang="en-US" sz="2000" dirty="0">
                <a:latin typeface="Georgia" panose="02040502050405020303" pitchFamily="18" charset="0"/>
                <a:hlinkClick r:id="rId5"/>
              </a:rPr>
              <a:t>due date</a:t>
            </a:r>
            <a:r>
              <a:rPr lang="en-US" sz="2000" dirty="0">
                <a:latin typeface="Georgia" panose="02040502050405020303" pitchFamily="18" charset="0"/>
              </a:rPr>
              <a:t>.</a:t>
            </a:r>
          </a:p>
          <a:p>
            <a:pPr lvl="1">
              <a:buFont typeface="Wingdings" panose="05000000000000000000" pitchFamily="2" charset="2"/>
              <a:buChar char="§"/>
            </a:pPr>
            <a:r>
              <a:rPr lang="en-US" sz="2000" dirty="0">
                <a:latin typeface="Georgia" panose="02040502050405020303" pitchFamily="18" charset="0"/>
              </a:rPr>
              <a:t>Enroll in </a:t>
            </a:r>
            <a:r>
              <a:rPr lang="en-US" sz="2000" dirty="0">
                <a:latin typeface="Georgia" panose="02040502050405020303" pitchFamily="18" charset="0"/>
                <a:hlinkClick r:id="rId6"/>
              </a:rPr>
              <a:t>Monthly Payment Plan</a:t>
            </a:r>
            <a:r>
              <a:rPr lang="en-US" sz="2000" dirty="0">
                <a:latin typeface="Georgia" panose="02040502050405020303" pitchFamily="18" charset="0"/>
              </a:rPr>
              <a:t>.</a:t>
            </a:r>
          </a:p>
          <a:p>
            <a:pPr marL="457200" lvl="1" indent="0">
              <a:buNone/>
            </a:pPr>
            <a:r>
              <a:rPr lang="en-US" sz="2000" dirty="0">
                <a:latin typeface="Georgia" panose="02040502050405020303" pitchFamily="18" charset="0"/>
              </a:rPr>
              <a:t>     (students must enroll via their </a:t>
            </a:r>
            <a:r>
              <a:rPr lang="en-US" sz="2000" b="1" dirty="0">
                <a:latin typeface="Georgia" panose="02040502050405020303" pitchFamily="18" charset="0"/>
              </a:rPr>
              <a:t>my.butler.edu</a:t>
            </a:r>
            <a:r>
              <a:rPr lang="en-US" sz="2000" dirty="0">
                <a:latin typeface="Georgia" panose="02040502050405020303" pitchFamily="18" charset="0"/>
              </a:rPr>
              <a:t> account during </a:t>
            </a:r>
          </a:p>
          <a:p>
            <a:pPr marL="457200" lvl="1" indent="0">
              <a:buNone/>
            </a:pPr>
            <a:r>
              <a:rPr lang="en-US" sz="2000" dirty="0">
                <a:latin typeface="Georgia" panose="02040502050405020303" pitchFamily="18" charset="0"/>
              </a:rPr>
              <a:t>      designated enrollment dates.) </a:t>
            </a:r>
          </a:p>
          <a:p>
            <a:pPr lvl="1">
              <a:buFont typeface="Wingdings" panose="05000000000000000000" pitchFamily="2" charset="2"/>
              <a:buChar char="§"/>
            </a:pPr>
            <a:r>
              <a:rPr lang="en-US" sz="2000" dirty="0">
                <a:latin typeface="Georgia" panose="02040502050405020303" pitchFamily="18" charset="0"/>
              </a:rPr>
              <a:t>Participate in the </a:t>
            </a:r>
            <a:r>
              <a:rPr lang="en-US" sz="2000" dirty="0">
                <a:latin typeface="Georgia" panose="02040502050405020303" pitchFamily="18" charset="0"/>
                <a:hlinkClick r:id="rId7"/>
              </a:rPr>
              <a:t>Prepaid Tuition Program</a:t>
            </a:r>
            <a:endParaRPr lang="en-US" sz="2000" dirty="0">
              <a:latin typeface="Georgia" panose="02040502050405020303" pitchFamily="18" charset="0"/>
            </a:endParaRPr>
          </a:p>
          <a:p>
            <a:pPr marL="457200" lvl="1" indent="0">
              <a:buNone/>
            </a:pPr>
            <a:r>
              <a:rPr lang="en-US" sz="2000" dirty="0">
                <a:latin typeface="Georgia" panose="02040502050405020303" pitchFamily="18" charset="0"/>
              </a:rPr>
              <a:t>     (program summary available on our website)</a:t>
            </a:r>
          </a:p>
          <a:p>
            <a:pPr marL="57150" indent="0">
              <a:buNone/>
            </a:pPr>
            <a:r>
              <a:rPr lang="en-US" sz="2000" b="1" u="sng" dirty="0">
                <a:latin typeface="Georgia" panose="02040502050405020303" pitchFamily="18" charset="0"/>
              </a:rPr>
              <a:t>Payment Types</a:t>
            </a:r>
          </a:p>
          <a:p>
            <a:pPr lvl="1">
              <a:buFont typeface="Wingdings" panose="05000000000000000000" pitchFamily="2" charset="2"/>
              <a:buChar char="§"/>
            </a:pPr>
            <a:r>
              <a:rPr lang="en-US" sz="2000" dirty="0">
                <a:latin typeface="Georgia" panose="02040502050405020303" pitchFamily="18" charset="0"/>
              </a:rPr>
              <a:t>Electronic payment via E-Pay</a:t>
            </a:r>
            <a:endParaRPr lang="en-US" dirty="0">
              <a:latin typeface="Georgia" panose="02040502050405020303" pitchFamily="18" charset="0"/>
            </a:endParaRPr>
          </a:p>
          <a:p>
            <a:pPr lvl="2">
              <a:buFont typeface="Wingdings" panose="05000000000000000000" pitchFamily="2" charset="2"/>
              <a:buChar char="ü"/>
            </a:pPr>
            <a:r>
              <a:rPr lang="en-US" dirty="0">
                <a:latin typeface="Georgia" panose="02040502050405020303" pitchFamily="18" charset="0"/>
              </a:rPr>
              <a:t>Checking or savings account (no fee)</a:t>
            </a:r>
          </a:p>
          <a:p>
            <a:pPr lvl="2">
              <a:buFont typeface="Wingdings" panose="05000000000000000000" pitchFamily="2" charset="2"/>
              <a:buChar char="ü"/>
            </a:pPr>
            <a:r>
              <a:rPr lang="en-US" dirty="0">
                <a:latin typeface="Georgia" panose="02040502050405020303" pitchFamily="18" charset="0"/>
              </a:rPr>
              <a:t>Credit card (a non-refundable </a:t>
            </a:r>
            <a:r>
              <a:rPr lang="en-US" dirty="0">
                <a:latin typeface="Georgia" panose="02040502050405020303" pitchFamily="18" charset="0"/>
                <a:hlinkClick r:id="rId7"/>
              </a:rPr>
              <a:t>convenience fee </a:t>
            </a:r>
            <a:r>
              <a:rPr lang="en-US" dirty="0">
                <a:latin typeface="Georgia" panose="02040502050405020303" pitchFamily="18" charset="0"/>
              </a:rPr>
              <a:t>applies)</a:t>
            </a:r>
          </a:p>
          <a:p>
            <a:pPr lvl="2">
              <a:buFont typeface="Wingdings" panose="05000000000000000000" pitchFamily="2" charset="2"/>
              <a:buChar char="ü"/>
            </a:pPr>
            <a:r>
              <a:rPr lang="en-US" dirty="0">
                <a:latin typeface="Georgia" panose="02040502050405020303" pitchFamily="18" charset="0"/>
              </a:rPr>
              <a:t>529 plan payments from a list of supported plans.</a:t>
            </a:r>
          </a:p>
          <a:p>
            <a:pPr lvl="1">
              <a:buFont typeface="Wingdings" panose="05000000000000000000" pitchFamily="2" charset="2"/>
              <a:buChar char="§"/>
            </a:pPr>
            <a:r>
              <a:rPr lang="en-US" sz="2100" dirty="0">
                <a:latin typeface="Georgia" panose="02040502050405020303" pitchFamily="18" charset="0"/>
              </a:rPr>
              <a:t>529 plan paper check payments.  Contact plan administrator and</a:t>
            </a:r>
          </a:p>
          <a:p>
            <a:pPr marL="457200" lvl="1" indent="0">
              <a:buNone/>
            </a:pPr>
            <a:r>
              <a:rPr lang="en-US" sz="2100" dirty="0">
                <a:latin typeface="Georgia" panose="02040502050405020303" pitchFamily="18" charset="0"/>
              </a:rPr>
              <a:t>           provide student BU ID &amp; due date.</a:t>
            </a:r>
          </a:p>
          <a:p>
            <a:pPr lvl="1">
              <a:buFont typeface="Wingdings" panose="05000000000000000000" pitchFamily="2" charset="2"/>
              <a:buChar char="§"/>
            </a:pPr>
            <a:r>
              <a:rPr lang="en-US" sz="2000" dirty="0">
                <a:latin typeface="Georgia" panose="02040502050405020303" pitchFamily="18" charset="0"/>
              </a:rPr>
              <a:t>Personal paper checks (include student’s BU ID on ALL checks).</a:t>
            </a:r>
          </a:p>
          <a:p>
            <a:pPr lvl="1">
              <a:buFont typeface="Wingdings" panose="05000000000000000000" pitchFamily="2" charset="2"/>
              <a:buChar char="§"/>
            </a:pPr>
            <a:r>
              <a:rPr lang="en-US" sz="2000" dirty="0">
                <a:latin typeface="Georgia" panose="02040502050405020303" pitchFamily="18" charset="0"/>
                <a:hlinkClick r:id="rId8"/>
              </a:rPr>
              <a:t>International payments </a:t>
            </a:r>
            <a:r>
              <a:rPr lang="en-US" sz="2000" dirty="0">
                <a:latin typeface="Georgia" panose="02040502050405020303" pitchFamily="18" charset="0"/>
              </a:rPr>
              <a:t>through </a:t>
            </a:r>
            <a:r>
              <a:rPr lang="en-US" sz="2000" i="1" dirty="0" err="1">
                <a:latin typeface="Georgia" panose="02040502050405020303" pitchFamily="18" charset="0"/>
              </a:rPr>
              <a:t>PayMyTuition</a:t>
            </a:r>
            <a:r>
              <a:rPr lang="en-US" sz="2000" dirty="0">
                <a:latin typeface="Georgia" panose="02040502050405020303" pitchFamily="18" charset="0"/>
              </a:rPr>
              <a:t>. </a:t>
            </a:r>
          </a:p>
          <a:p>
            <a:pPr marL="457200" lvl="0" indent="-457200">
              <a:buFont typeface="Wingdings" panose="05000000000000000000" pitchFamily="2" charset="2"/>
              <a:buChar char="v"/>
            </a:pPr>
            <a:endParaRPr lang="en-US" dirty="0">
              <a:latin typeface="Georgia" panose="02040502050405020303" pitchFamily="18" charset="0"/>
            </a:endParaRPr>
          </a:p>
        </p:txBody>
      </p:sp>
    </p:spTree>
    <p:extLst>
      <p:ext uri="{BB962C8B-B14F-4D97-AF65-F5344CB8AC3E}">
        <p14:creationId xmlns:p14="http://schemas.microsoft.com/office/powerpoint/2010/main" val="3570923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52883">
        <p14:reveal/>
      </p:transition>
    </mc:Choice>
    <mc:Fallback xmlns="">
      <p:transition spd="slow" advTm="52883">
        <p:fade/>
      </p:transition>
    </mc:Fallback>
  </mc:AlternateContent>
  <p:extLst>
    <p:ext uri="{E180D4A7-C9FB-4DFB-919C-405C955672EB}">
      <p14:showEvtLst xmlns:p14="http://schemas.microsoft.com/office/powerpoint/2010/main">
        <p14:playEvt time="6" objId="4"/>
        <p14:stopEvt time="52175"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561561" y="365126"/>
            <a:ext cx="8020878" cy="655427"/>
          </a:xfrm>
        </p:spPr>
        <p:txBody>
          <a:bodyPr>
            <a:normAutofit fontScale="90000"/>
          </a:bodyPr>
          <a:lstStyle/>
          <a:p>
            <a:r>
              <a:rPr lang="en-US" sz="4000" b="1" u="sng" dirty="0">
                <a:latin typeface="Georgia" panose="02040502050405020303" pitchFamily="18" charset="0"/>
              </a:rPr>
              <a:t>Monthly Payment Plan</a:t>
            </a:r>
            <a:br>
              <a:rPr lang="en-US" sz="4000" b="1" u="sng" dirty="0">
                <a:latin typeface="Georgia" panose="02040502050405020303" pitchFamily="18" charset="0"/>
              </a:rPr>
            </a:b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561560" y="921163"/>
            <a:ext cx="7953789" cy="5260975"/>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a:p>
            <a:pPr marL="0" indent="0" algn="ctr">
              <a:buNone/>
            </a:pPr>
            <a:endParaRPr lang="en-US" dirty="0">
              <a:latin typeface="Georgia" panose="02040502050405020303" pitchFamily="18" charset="0"/>
            </a:endParaRPr>
          </a:p>
          <a:p>
            <a:pPr marL="0" indent="0" algn="ctr">
              <a:buNone/>
            </a:pPr>
            <a:endParaRPr lang="en-US" dirty="0">
              <a:latin typeface="Georgia" panose="02040502050405020303" pitchFamily="18" charset="0"/>
            </a:endParaRPr>
          </a:p>
        </p:txBody>
      </p:sp>
      <p:sp>
        <p:nvSpPr>
          <p:cNvPr id="4" name="Rectangle 3"/>
          <p:cNvSpPr/>
          <p:nvPr/>
        </p:nvSpPr>
        <p:spPr>
          <a:xfrm>
            <a:off x="191245" y="675862"/>
            <a:ext cx="3516644" cy="5970865"/>
          </a:xfrm>
          <a:prstGeom prst="rect">
            <a:avLst/>
          </a:prstGeom>
        </p:spPr>
        <p:txBody>
          <a:bodyPr wrap="square">
            <a:spAutoFit/>
          </a:bodyPr>
          <a:lstStyle/>
          <a:p>
            <a:pPr indent="-285750">
              <a:buFont typeface="Wingdings" panose="05000000000000000000" pitchFamily="2" charset="2"/>
              <a:buChar char="§"/>
            </a:pPr>
            <a:endParaRPr lang="en-US" sz="1400" dirty="0">
              <a:latin typeface="Georgia" panose="02040502050405020303" pitchFamily="18" charset="0"/>
            </a:endParaRPr>
          </a:p>
          <a:p>
            <a:pPr indent="-285750">
              <a:buFont typeface="Wingdings" panose="05000000000000000000" pitchFamily="2" charset="2"/>
              <a:buChar char="§"/>
            </a:pPr>
            <a:r>
              <a:rPr lang="en-US" sz="1400" dirty="0">
                <a:latin typeface="Georgia" panose="02040502050405020303" pitchFamily="18" charset="0"/>
              </a:rPr>
              <a:t>Students enroll via </a:t>
            </a:r>
            <a:r>
              <a:rPr lang="en-US" sz="1400" b="1" dirty="0">
                <a:latin typeface="Georgia" panose="02040502050405020303" pitchFamily="18" charset="0"/>
              </a:rPr>
              <a:t>my.butler.edu</a:t>
            </a:r>
            <a:r>
              <a:rPr lang="en-US" sz="1400" dirty="0">
                <a:latin typeface="Georgia" panose="02040502050405020303" pitchFamily="18" charset="0"/>
              </a:rPr>
              <a:t>   </a:t>
            </a:r>
          </a:p>
          <a:p>
            <a:r>
              <a:rPr lang="en-US" sz="1400" dirty="0">
                <a:latin typeface="Georgia" panose="02040502050405020303" pitchFamily="18" charset="0"/>
              </a:rPr>
              <a:t>       and must agree to the </a:t>
            </a:r>
          </a:p>
          <a:p>
            <a:r>
              <a:rPr lang="en-US" sz="1400" i="1" dirty="0">
                <a:latin typeface="Georgia" panose="02040502050405020303" pitchFamily="18" charset="0"/>
              </a:rPr>
              <a:t>      </a:t>
            </a:r>
            <a:r>
              <a:rPr lang="en-US" sz="1400" i="1" dirty="0">
                <a:latin typeface="Georgia" panose="02040502050405020303" pitchFamily="18" charset="0"/>
                <a:hlinkClick r:id="rId5"/>
              </a:rPr>
              <a:t>Terms &amp; Conditions </a:t>
            </a:r>
            <a:r>
              <a:rPr lang="en-US" sz="1400" dirty="0">
                <a:latin typeface="Georgia" panose="02040502050405020303" pitchFamily="18" charset="0"/>
              </a:rPr>
              <a:t>of the plan before </a:t>
            </a:r>
          </a:p>
          <a:p>
            <a:r>
              <a:rPr lang="en-US" sz="1400" dirty="0">
                <a:latin typeface="Georgia" panose="02040502050405020303" pitchFamily="18" charset="0"/>
              </a:rPr>
              <a:t>       submitting the application.  </a:t>
            </a:r>
          </a:p>
          <a:p>
            <a:endParaRPr lang="en-US" sz="800" dirty="0">
              <a:latin typeface="Georgia" panose="02040502050405020303" pitchFamily="18" charset="0"/>
            </a:endParaRPr>
          </a:p>
          <a:p>
            <a:pPr indent="-285750">
              <a:buFont typeface="Wingdings" panose="05000000000000000000" pitchFamily="2" charset="2"/>
              <a:buChar char="§"/>
            </a:pPr>
            <a:r>
              <a:rPr lang="en-US" sz="1400" b="1" dirty="0">
                <a:latin typeface="Georgia" panose="02040502050405020303" pitchFamily="18" charset="0"/>
              </a:rPr>
              <a:t>Enrollment dates:</a:t>
            </a:r>
            <a:endParaRPr lang="en-US" sz="1400" dirty="0">
              <a:latin typeface="Georgia" panose="02040502050405020303" pitchFamily="18" charset="0"/>
            </a:endParaRPr>
          </a:p>
          <a:p>
            <a:pPr marL="57150"/>
            <a:r>
              <a:rPr lang="en-US" sz="1400" dirty="0">
                <a:latin typeface="Georgia" panose="02040502050405020303" pitchFamily="18" charset="0"/>
              </a:rPr>
              <a:t>      Available on our </a:t>
            </a:r>
            <a:r>
              <a:rPr lang="en-US" sz="1400" dirty="0">
                <a:latin typeface="Georgia" panose="02040502050405020303" pitchFamily="18" charset="0"/>
                <a:hlinkClick r:id="rId5"/>
              </a:rPr>
              <a:t>website</a:t>
            </a:r>
            <a:r>
              <a:rPr lang="en-US" sz="1400" dirty="0">
                <a:latin typeface="Georgia" panose="02040502050405020303" pitchFamily="18" charset="0"/>
              </a:rPr>
              <a:t>/</a:t>
            </a:r>
          </a:p>
          <a:p>
            <a:pPr marL="57150"/>
            <a:endParaRPr lang="en-US" sz="800" dirty="0">
              <a:latin typeface="Georgia" panose="02040502050405020303" pitchFamily="18" charset="0"/>
            </a:endParaRPr>
          </a:p>
          <a:p>
            <a:pPr indent="-285750">
              <a:buFont typeface="Wingdings" panose="05000000000000000000" pitchFamily="2" charset="2"/>
              <a:buChar char="§"/>
            </a:pPr>
            <a:r>
              <a:rPr lang="en-US" sz="1400" b="1" dirty="0">
                <a:latin typeface="Georgia" panose="02040502050405020303" pitchFamily="18" charset="0"/>
              </a:rPr>
              <a:t>Four payments </a:t>
            </a:r>
            <a:r>
              <a:rPr lang="en-US" sz="1400" dirty="0">
                <a:latin typeface="Georgia" panose="02040502050405020303" pitchFamily="18" charset="0"/>
              </a:rPr>
              <a:t>per fall &amp; spring </a:t>
            </a:r>
          </a:p>
          <a:p>
            <a:r>
              <a:rPr lang="en-US" sz="1400" dirty="0">
                <a:latin typeface="Georgia" panose="02040502050405020303" pitchFamily="18" charset="0"/>
              </a:rPr>
              <a:t>       terms. A $25 participation fee </a:t>
            </a:r>
          </a:p>
          <a:p>
            <a:r>
              <a:rPr lang="en-US" sz="1400" dirty="0">
                <a:latin typeface="Georgia" panose="02040502050405020303" pitchFamily="18" charset="0"/>
              </a:rPr>
              <a:t>       applies each semester. </a:t>
            </a:r>
          </a:p>
          <a:p>
            <a:pPr marL="228600" indent="-171450">
              <a:buFont typeface="Wingdings" panose="05000000000000000000" pitchFamily="2" charset="2"/>
              <a:buChar char="§"/>
            </a:pPr>
            <a:endParaRPr lang="en-US" sz="800" dirty="0">
              <a:latin typeface="Georgia" panose="02040502050405020303" pitchFamily="18" charset="0"/>
            </a:endParaRPr>
          </a:p>
          <a:p>
            <a:pPr marL="285750" indent="-285750">
              <a:buFont typeface="Wingdings" panose="05000000000000000000" pitchFamily="2" charset="2"/>
              <a:buChar char="§"/>
            </a:pPr>
            <a:r>
              <a:rPr lang="en-US" sz="1400" b="1" dirty="0">
                <a:latin typeface="Georgia" panose="02040502050405020303" pitchFamily="18" charset="0"/>
              </a:rPr>
              <a:t>Payment amount </a:t>
            </a:r>
            <a:r>
              <a:rPr lang="en-US" sz="1400" dirty="0">
                <a:latin typeface="Georgia" panose="02040502050405020303" pitchFamily="18" charset="0"/>
              </a:rPr>
              <a:t>equals charges </a:t>
            </a:r>
          </a:p>
          <a:p>
            <a:r>
              <a:rPr lang="en-US" sz="1400" dirty="0">
                <a:latin typeface="Georgia" panose="02040502050405020303" pitchFamily="18" charset="0"/>
              </a:rPr>
              <a:t>       minus Anticipated Aid divided by  </a:t>
            </a:r>
          </a:p>
          <a:p>
            <a:pPr marL="57150"/>
            <a:r>
              <a:rPr lang="en-US" sz="1400" dirty="0">
                <a:latin typeface="Georgia" panose="02040502050405020303" pitchFamily="18" charset="0"/>
              </a:rPr>
              <a:t>     remaining payments in the plan.</a:t>
            </a:r>
          </a:p>
          <a:p>
            <a:pPr marL="57150"/>
            <a:r>
              <a:rPr lang="en-US" sz="1400" dirty="0">
                <a:latin typeface="Georgia" panose="02040502050405020303" pitchFamily="18" charset="0"/>
              </a:rPr>
              <a:t>      Payment amounts may fluctuate </a:t>
            </a:r>
          </a:p>
          <a:p>
            <a:pPr marL="57150"/>
            <a:r>
              <a:rPr lang="en-US" sz="1400" dirty="0">
                <a:latin typeface="Georgia" panose="02040502050405020303" pitchFamily="18" charset="0"/>
              </a:rPr>
              <a:t>      each month.  “Pending” funds (</a:t>
            </a:r>
            <a:r>
              <a:rPr lang="en-US" sz="1400" dirty="0" err="1">
                <a:latin typeface="Georgia" panose="02040502050405020303" pitchFamily="18" charset="0"/>
              </a:rPr>
              <a:t>e.g</a:t>
            </a:r>
            <a:r>
              <a:rPr lang="en-US" sz="1400" dirty="0">
                <a:latin typeface="Georgia" panose="02040502050405020303" pitchFamily="18" charset="0"/>
              </a:rPr>
              <a:t> </a:t>
            </a:r>
          </a:p>
          <a:p>
            <a:pPr marL="57150"/>
            <a:r>
              <a:rPr lang="en-US" sz="1400" dirty="0">
                <a:latin typeface="Georgia" panose="02040502050405020303" pitchFamily="18" charset="0"/>
              </a:rPr>
              <a:t>      outside scholarships, 529 plan </a:t>
            </a:r>
          </a:p>
          <a:p>
            <a:pPr marL="57150"/>
            <a:r>
              <a:rPr lang="en-US" sz="1400" dirty="0">
                <a:latin typeface="Georgia" panose="02040502050405020303" pitchFamily="18" charset="0"/>
              </a:rPr>
              <a:t>      payments) aren’t considered a </a:t>
            </a:r>
          </a:p>
          <a:p>
            <a:pPr marL="57150"/>
            <a:r>
              <a:rPr lang="en-US" sz="1400" dirty="0">
                <a:latin typeface="Georgia" panose="02040502050405020303" pitchFamily="18" charset="0"/>
              </a:rPr>
              <a:t>      payment or included in the </a:t>
            </a:r>
            <a:r>
              <a:rPr lang="en-US" sz="1400" i="1" dirty="0">
                <a:latin typeface="Georgia" panose="02040502050405020303" pitchFamily="18" charset="0"/>
              </a:rPr>
              <a:t>Amount </a:t>
            </a:r>
          </a:p>
          <a:p>
            <a:pPr marL="57150"/>
            <a:r>
              <a:rPr lang="en-US" sz="1400" i="1" dirty="0">
                <a:latin typeface="Georgia" panose="02040502050405020303" pitchFamily="18" charset="0"/>
              </a:rPr>
              <a:t>      Due Now </a:t>
            </a:r>
            <a:r>
              <a:rPr lang="en-US" sz="1400" dirty="0">
                <a:latin typeface="Georgia" panose="02040502050405020303" pitchFamily="18" charset="0"/>
              </a:rPr>
              <a:t>on the monthly E-Bill.</a:t>
            </a:r>
          </a:p>
          <a:p>
            <a:pPr marL="57150"/>
            <a:endParaRPr lang="en-US" sz="800" dirty="0">
              <a:latin typeface="Georgia" panose="02040502050405020303" pitchFamily="18" charset="0"/>
            </a:endParaRPr>
          </a:p>
          <a:p>
            <a:pPr marL="342900" indent="-285750">
              <a:buFont typeface="Wingdings" panose="05000000000000000000" pitchFamily="2" charset="2"/>
              <a:buChar char="§"/>
            </a:pPr>
            <a:r>
              <a:rPr lang="en-US" sz="1400" b="1" dirty="0">
                <a:latin typeface="Georgia" panose="02040502050405020303" pitchFamily="18" charset="0"/>
              </a:rPr>
              <a:t>After </a:t>
            </a:r>
            <a:r>
              <a:rPr lang="en-US" sz="1400" dirty="0">
                <a:latin typeface="Georgia" panose="02040502050405020303" pitchFamily="18" charset="0"/>
              </a:rPr>
              <a:t>“pending funds are received and processed, the funds are subtracted from the </a:t>
            </a:r>
            <a:r>
              <a:rPr lang="en-US" sz="1400" b="1" dirty="0">
                <a:latin typeface="Georgia" panose="02040502050405020303" pitchFamily="18" charset="0"/>
              </a:rPr>
              <a:t>total amount due on the next monthly E-Bill</a:t>
            </a:r>
            <a:r>
              <a:rPr lang="en-US" sz="1400" dirty="0">
                <a:latin typeface="Georgia" panose="02040502050405020303" pitchFamily="18" charset="0"/>
              </a:rPr>
              <a:t>, reducing subsequent payments.</a:t>
            </a:r>
          </a:p>
        </p:txBody>
      </p:sp>
      <p:pic>
        <p:nvPicPr>
          <p:cNvPr id="5" name="Picture 4"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43944" y="1310039"/>
            <a:ext cx="5008811" cy="1391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 Clippi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43943" y="3040115"/>
            <a:ext cx="5008811" cy="2848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Left Arrow 6" descr="red arrow pointing to checkbox for I have read and agree to the terms and conditions of the payment plan shown above."/>
          <p:cNvSpPr/>
          <p:nvPr/>
        </p:nvSpPr>
        <p:spPr>
          <a:xfrm rot="10800000">
            <a:off x="3976623" y="5434104"/>
            <a:ext cx="661599" cy="22771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descr="red arrow pointing to submit my application ."/>
          <p:cNvSpPr/>
          <p:nvPr/>
        </p:nvSpPr>
        <p:spPr>
          <a:xfrm rot="10800000">
            <a:off x="4984853" y="5660818"/>
            <a:ext cx="661599" cy="22771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descr="red arrow pointing to payment plan info center link."/>
          <p:cNvSpPr/>
          <p:nvPr/>
        </p:nvSpPr>
        <p:spPr>
          <a:xfrm rot="20855406">
            <a:off x="5463532" y="2075399"/>
            <a:ext cx="671244" cy="22959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7577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89849">
        <p14:reveal/>
      </p:transition>
    </mc:Choice>
    <mc:Fallback xmlns="">
      <p:transition spd="slow" advTm="89849">
        <p:fade/>
      </p:transition>
    </mc:Fallback>
  </mc:AlternateContent>
  <p:extLst>
    <p:ext uri="{E180D4A7-C9FB-4DFB-919C-405C955672EB}">
      <p14:showEvtLst xmlns:p14="http://schemas.microsoft.com/office/powerpoint/2010/main">
        <p14:playEvt time="7" objId="1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701951" y="563468"/>
            <a:ext cx="7740098" cy="430004"/>
          </a:xfrm>
        </p:spPr>
        <p:txBody>
          <a:bodyPr>
            <a:normAutofit fontScale="90000"/>
          </a:bodyPr>
          <a:lstStyle/>
          <a:p>
            <a:r>
              <a:rPr lang="en-US" sz="4000" b="1" u="sng" dirty="0">
                <a:latin typeface="Georgia" panose="02040502050405020303" pitchFamily="18" charset="0"/>
              </a:rPr>
              <a:t>View Student Permissions</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795131"/>
            <a:ext cx="7886700" cy="5381832"/>
          </a:xfrm>
        </p:spPr>
        <p:txBody>
          <a:bodyPr>
            <a:normAutofit/>
          </a:bodyPr>
          <a:lstStyle/>
          <a:p>
            <a:pPr>
              <a:buFont typeface="Wingdings" panose="05000000000000000000" pitchFamily="2" charset="2"/>
              <a:buChar char="§"/>
            </a:pPr>
            <a:endParaRPr lang="en-US" sz="2000" dirty="0">
              <a:latin typeface="Georgia" panose="02040502050405020303" pitchFamily="18" charset="0"/>
            </a:endParaRPr>
          </a:p>
          <a:p>
            <a:pPr>
              <a:buFont typeface="Wingdings" panose="05000000000000000000" pitchFamily="2" charset="2"/>
              <a:buChar char="§"/>
            </a:pPr>
            <a:r>
              <a:rPr lang="en-US" sz="2000" dirty="0">
                <a:latin typeface="Georgia" panose="02040502050405020303" pitchFamily="18" charset="0"/>
              </a:rPr>
              <a:t>Per federal regulations,                                                                   students must grant                                                                           permission to allow federal                                                               funds such as the Federal                                                                   Direct Student Loan, PLUS                                                                     &amp; Pell Grant to pay for                                                                               miscellaneous costs which                                                            include parking decals,                                                                         bookstore charges, etc.</a:t>
            </a:r>
          </a:p>
          <a:p>
            <a:pPr>
              <a:buFont typeface="Wingdings" panose="05000000000000000000" pitchFamily="2" charset="2"/>
              <a:buChar char="§"/>
            </a:pPr>
            <a:r>
              <a:rPr lang="en-US" sz="2000" dirty="0">
                <a:latin typeface="Georgia" panose="02040502050405020303" pitchFamily="18" charset="0"/>
              </a:rPr>
              <a:t>Students grant permission                                                                                             when logged into their                                                                           </a:t>
            </a:r>
            <a:r>
              <a:rPr lang="en-US" sz="2000" b="1" dirty="0">
                <a:latin typeface="Georgia" panose="02040502050405020303" pitchFamily="18" charset="0"/>
              </a:rPr>
              <a:t>my.butler.edu </a:t>
            </a:r>
            <a:r>
              <a:rPr lang="en-US" sz="2000" dirty="0">
                <a:latin typeface="Georgia" panose="02040502050405020303" pitchFamily="18" charset="0"/>
              </a:rPr>
              <a:t>account.</a:t>
            </a:r>
          </a:p>
          <a:p>
            <a:pPr>
              <a:buFont typeface="Wingdings" panose="05000000000000000000" pitchFamily="2" charset="2"/>
              <a:buChar char="§"/>
            </a:pPr>
            <a:r>
              <a:rPr lang="en-US" sz="2000" dirty="0">
                <a:latin typeface="Georgia" panose="02040502050405020303" pitchFamily="18" charset="0"/>
                <a:hlinkClick r:id="rId5"/>
              </a:rPr>
              <a:t>Granting Permissions </a:t>
            </a:r>
            <a:r>
              <a:rPr lang="en-US" sz="2000" dirty="0">
                <a:latin typeface="Georgia" panose="02040502050405020303" pitchFamily="18" charset="0"/>
              </a:rPr>
              <a:t>is EASY!  </a:t>
            </a:r>
          </a:p>
          <a:p>
            <a:pPr marL="0" lvl="0" indent="0">
              <a:buNone/>
            </a:pPr>
            <a:endParaRPr lang="en-US" dirty="0">
              <a:latin typeface="Georgia" panose="02040502050405020303" pitchFamily="18" charset="0"/>
            </a:endParaRPr>
          </a:p>
        </p:txBody>
      </p:sp>
      <p:pic>
        <p:nvPicPr>
          <p:cNvPr id="4" name="Picture 3"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r="10864"/>
          <a:stretch/>
        </p:blipFill>
        <p:spPr>
          <a:xfrm>
            <a:off x="4179044" y="1325145"/>
            <a:ext cx="4413216" cy="3349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Left Arrow 4" descr="red arrow pointing to view student permissions link on left side of page."/>
          <p:cNvSpPr/>
          <p:nvPr/>
        </p:nvSpPr>
        <p:spPr>
          <a:xfrm rot="468781">
            <a:off x="6401167" y="2863410"/>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4388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9150">
        <p14:reveal/>
      </p:transition>
    </mc:Choice>
    <mc:Fallback xmlns="">
      <p:transition spd="slow" advTm="49150">
        <p:fade/>
      </p:transition>
    </mc:Fallback>
  </mc:AlternateContent>
  <p:extLst>
    <p:ext uri="{E180D4A7-C9FB-4DFB-919C-405C955672EB}">
      <p14:showEvtLst xmlns:p14="http://schemas.microsoft.com/office/powerpoint/2010/main">
        <p14:playEvt time="7" objId="6"/>
        <p14:stopEvt time="48370" objId="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449883"/>
          </a:xfrm>
        </p:spPr>
        <p:txBody>
          <a:bodyPr>
            <a:noAutofit/>
          </a:bodyPr>
          <a:lstStyle/>
          <a:p>
            <a:pPr algn="ctr"/>
            <a:r>
              <a:rPr lang="en-US" sz="2400" b="1" u="sng" dirty="0">
                <a:latin typeface="Georgia" panose="02040502050405020303" pitchFamily="18" charset="0"/>
              </a:rPr>
              <a:t>Account Inquiry &amp; E-mail My Account Statement</a:t>
            </a: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912087" y="815009"/>
            <a:ext cx="7730159" cy="5526156"/>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4" name="Rectangle 3"/>
          <p:cNvSpPr/>
          <p:nvPr/>
        </p:nvSpPr>
        <p:spPr>
          <a:xfrm>
            <a:off x="785189" y="974035"/>
            <a:ext cx="7613376" cy="2723823"/>
          </a:xfrm>
          <a:prstGeom prst="rect">
            <a:avLst/>
          </a:prstGeom>
        </p:spPr>
        <p:txBody>
          <a:bodyPr wrap="square">
            <a:spAutoFit/>
          </a:bodyPr>
          <a:lstStyle/>
          <a:p>
            <a:r>
              <a:rPr lang="en-US" b="1" dirty="0">
                <a:latin typeface="Georgia" panose="02040502050405020303" pitchFamily="18" charset="0"/>
              </a:rPr>
              <a:t>Additional Options </a:t>
            </a:r>
            <a:r>
              <a:rPr lang="en-US" dirty="0">
                <a:latin typeface="Georgia" panose="02040502050405020303" pitchFamily="18" charset="0"/>
              </a:rPr>
              <a:t>under </a:t>
            </a:r>
            <a:r>
              <a:rPr lang="en-US" b="1" u="sng" dirty="0">
                <a:latin typeface="Georgia" panose="02040502050405020303" pitchFamily="18" charset="0"/>
              </a:rPr>
              <a:t>Finances</a:t>
            </a:r>
            <a:r>
              <a:rPr lang="en-US" dirty="0">
                <a:latin typeface="Georgia" panose="02040502050405020303" pitchFamily="18" charset="0"/>
              </a:rPr>
              <a:t> within the Student Center: </a:t>
            </a:r>
          </a:p>
          <a:p>
            <a:endParaRPr lang="en-US" dirty="0">
              <a:latin typeface="Georgia" panose="02040502050405020303" pitchFamily="18" charset="0"/>
            </a:endParaRPr>
          </a:p>
          <a:p>
            <a:pPr marL="342900" indent="-342900">
              <a:buFont typeface="Wingdings" panose="05000000000000000000" pitchFamily="2" charset="2"/>
              <a:buChar char="v"/>
            </a:pPr>
            <a:r>
              <a:rPr lang="en-US" b="1" dirty="0">
                <a:latin typeface="Georgia" panose="02040502050405020303" pitchFamily="18" charset="0"/>
              </a:rPr>
              <a:t>Account Inquiry</a:t>
            </a:r>
          </a:p>
          <a:p>
            <a:r>
              <a:rPr lang="en-US" dirty="0">
                <a:latin typeface="Georgia" panose="02040502050405020303" pitchFamily="18" charset="0"/>
              </a:rPr>
              <a:t>      Provides “real time” charges and credits that have posted to the     </a:t>
            </a:r>
          </a:p>
          <a:p>
            <a:r>
              <a:rPr lang="en-US" dirty="0">
                <a:latin typeface="Georgia" panose="02040502050405020303" pitchFamily="18" charset="0"/>
              </a:rPr>
              <a:t>      account and date posted. </a:t>
            </a:r>
          </a:p>
          <a:p>
            <a:pPr marL="228600" indent="-228600">
              <a:buFont typeface="+mj-lt"/>
              <a:buAutoNum type="arabicPeriod"/>
            </a:pPr>
            <a:endParaRPr lang="en-US" sz="900" b="1" dirty="0">
              <a:latin typeface="Georgia" panose="02040502050405020303" pitchFamily="18" charset="0"/>
            </a:endParaRPr>
          </a:p>
          <a:p>
            <a:pPr marL="342900" indent="-342900">
              <a:buFont typeface="Wingdings" panose="05000000000000000000" pitchFamily="2" charset="2"/>
              <a:buChar char="v"/>
            </a:pPr>
            <a:r>
              <a:rPr lang="en-US" b="1" dirty="0">
                <a:latin typeface="Georgia" panose="02040502050405020303" pitchFamily="18" charset="0"/>
              </a:rPr>
              <a:t>E-Mail My Account Statement </a:t>
            </a:r>
          </a:p>
          <a:p>
            <a:r>
              <a:rPr lang="en-US" dirty="0">
                <a:latin typeface="Georgia" panose="02040502050405020303" pitchFamily="18" charset="0"/>
              </a:rPr>
              <a:t>      By clicking on this, a pdf. file is sent to student’s BU e-mail address.    </a:t>
            </a:r>
          </a:p>
          <a:p>
            <a:r>
              <a:rPr lang="en-US" dirty="0">
                <a:latin typeface="Georgia" panose="02040502050405020303" pitchFamily="18" charset="0"/>
              </a:rPr>
              <a:t>      The statement provides a recap of all charges and credits that have  </a:t>
            </a:r>
          </a:p>
          <a:p>
            <a:r>
              <a:rPr lang="en-US" dirty="0">
                <a:latin typeface="Georgia" panose="02040502050405020303" pitchFamily="18" charset="0"/>
              </a:rPr>
              <a:t>      posted to the account by term and the date posted.</a:t>
            </a:r>
          </a:p>
        </p:txBody>
      </p:sp>
      <p:pic>
        <p:nvPicPr>
          <p:cNvPr id="5" name="Picture 4"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r="10864"/>
          <a:stretch/>
        </p:blipFill>
        <p:spPr>
          <a:xfrm>
            <a:off x="2531716" y="3697858"/>
            <a:ext cx="3901662" cy="2589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Left Arrow 5" descr="red arrow pointing to account inquiry on left side of page."/>
          <p:cNvSpPr/>
          <p:nvPr/>
        </p:nvSpPr>
        <p:spPr>
          <a:xfrm>
            <a:off x="3788559" y="4220009"/>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descr="arrow pointing to email my account statement on left side of page."/>
          <p:cNvSpPr/>
          <p:nvPr/>
        </p:nvSpPr>
        <p:spPr>
          <a:xfrm>
            <a:off x="4591877" y="4354470"/>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1093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0871">
        <p14:reveal/>
      </p:transition>
    </mc:Choice>
    <mc:Fallback xmlns="">
      <p:transition spd="slow" advTm="40871">
        <p:fade/>
      </p:transition>
    </mc:Fallback>
  </mc:AlternateContent>
  <p:extLst>
    <p:ext uri="{E180D4A7-C9FB-4DFB-919C-405C955672EB}">
      <p14:showEvtLst xmlns:p14="http://schemas.microsoft.com/office/powerpoint/2010/main">
        <p14:playEvt time="5" objId="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449883"/>
          </a:xfrm>
        </p:spPr>
        <p:txBody>
          <a:bodyPr>
            <a:noAutofit/>
          </a:bodyPr>
          <a:lstStyle/>
          <a:p>
            <a:r>
              <a:rPr lang="en-US" sz="2800" b="1" u="sng" dirty="0">
                <a:latin typeface="Georgia" panose="02040502050405020303" pitchFamily="18" charset="0"/>
              </a:rPr>
              <a:t>AFR – Accept Financial Responsibility</a:t>
            </a: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15009"/>
            <a:ext cx="7730159" cy="5526156"/>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4" name="Rectangle 3"/>
          <p:cNvSpPr/>
          <p:nvPr/>
        </p:nvSpPr>
        <p:spPr>
          <a:xfrm>
            <a:off x="785189" y="974035"/>
            <a:ext cx="7613376" cy="4524315"/>
          </a:xfrm>
          <a:prstGeom prst="rect">
            <a:avLst/>
          </a:prstGeom>
        </p:spPr>
        <p:txBody>
          <a:bodyPr wrap="square">
            <a:spAutoFit/>
          </a:bodyPr>
          <a:lstStyle/>
          <a:p>
            <a:r>
              <a:rPr lang="en-US" dirty="0">
                <a:latin typeface="Georgia" panose="02040502050405020303" pitchFamily="18" charset="0"/>
              </a:rPr>
              <a:t>Butler University policy requires all students to complete the Acceptance of Financial Responsibility (AFR) process each semester </a:t>
            </a:r>
            <a:r>
              <a:rPr lang="en-US" u="sng" dirty="0">
                <a:latin typeface="Georgia" panose="02040502050405020303" pitchFamily="18" charset="0"/>
              </a:rPr>
              <a:t>prior to enrollment. </a:t>
            </a:r>
            <a:r>
              <a:rPr lang="en-US" dirty="0">
                <a:latin typeface="Georgia" panose="02040502050405020303" pitchFamily="18" charset="0"/>
              </a:rPr>
              <a:t> </a:t>
            </a:r>
          </a:p>
          <a:p>
            <a:endParaRPr lang="en-US" dirty="0">
              <a:latin typeface="Georgia" panose="02040502050405020303" pitchFamily="18" charset="0"/>
            </a:endParaRPr>
          </a:p>
          <a:p>
            <a:r>
              <a:rPr lang="en-US" dirty="0">
                <a:latin typeface="Georgia" panose="02040502050405020303" pitchFamily="18" charset="0"/>
              </a:rPr>
              <a:t>Details, including navigation to complete the process, are available on our </a:t>
            </a:r>
            <a:r>
              <a:rPr lang="en-US" dirty="0">
                <a:latin typeface="Georgia" panose="02040502050405020303" pitchFamily="18" charset="0"/>
                <a:hlinkClick r:id="rId5"/>
              </a:rPr>
              <a:t>website</a:t>
            </a:r>
            <a:r>
              <a:rPr lang="en-US" dirty="0">
                <a:latin typeface="Georgia" panose="02040502050405020303" pitchFamily="18" charset="0"/>
              </a:rPr>
              <a:t>. </a:t>
            </a:r>
          </a:p>
          <a:p>
            <a:endParaRPr lang="en-US" dirty="0">
              <a:latin typeface="Georgia" panose="02040502050405020303" pitchFamily="18" charset="0"/>
            </a:endParaRPr>
          </a:p>
          <a:p>
            <a:r>
              <a:rPr lang="en-US" dirty="0">
                <a:latin typeface="Georgia" panose="02040502050405020303" pitchFamily="18" charset="0"/>
              </a:rPr>
              <a:t> </a:t>
            </a: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r>
              <a:rPr lang="en-US" dirty="0">
                <a:latin typeface="Georgia" panose="02040502050405020303" pitchFamily="18" charset="0"/>
              </a:rPr>
              <a:t>Note:  Students can also access the AFR directly from the </a:t>
            </a:r>
            <a:r>
              <a:rPr lang="en-US" b="1" dirty="0">
                <a:latin typeface="Georgia" panose="02040502050405020303" pitchFamily="18" charset="0"/>
              </a:rPr>
              <a:t>my.butler.edu </a:t>
            </a:r>
            <a:r>
              <a:rPr lang="en-US" dirty="0">
                <a:latin typeface="Georgia" panose="02040502050405020303" pitchFamily="18" charset="0"/>
              </a:rPr>
              <a:t>page in the </a:t>
            </a:r>
            <a:r>
              <a:rPr lang="en-US" b="1" dirty="0">
                <a:latin typeface="Georgia" panose="02040502050405020303" pitchFamily="18" charset="0"/>
              </a:rPr>
              <a:t>Academic Tools </a:t>
            </a:r>
            <a:r>
              <a:rPr lang="en-US" dirty="0">
                <a:latin typeface="Georgia" panose="02040502050405020303" pitchFamily="18" charset="0"/>
              </a:rPr>
              <a:t>column on the left.</a:t>
            </a:r>
          </a:p>
          <a:p>
            <a:endParaRPr lang="en-US" dirty="0">
              <a:latin typeface="Georgia" panose="02040502050405020303" pitchFamily="18" charset="0"/>
            </a:endParaRPr>
          </a:p>
        </p:txBody>
      </p:sp>
      <p:pic>
        <p:nvPicPr>
          <p:cNvPr id="1026" name="Picture 1" descr="image001">
            <a:extLst>
              <a:ext uri="{FF2B5EF4-FFF2-40B4-BE49-F238E27FC236}">
                <a16:creationId xmlns:a16="http://schemas.microsoft.com/office/drawing/2014/main" id="{9A7F0E14-3FF7-4E5A-94F3-C9592B62A82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99179" y="2718593"/>
            <a:ext cx="2465387"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 Arrow 6" descr="red arrow pointing to accept financial responsibility on my. butler."/>
          <p:cNvSpPr/>
          <p:nvPr/>
        </p:nvSpPr>
        <p:spPr>
          <a:xfrm>
            <a:off x="5621105" y="3578087"/>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575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0871">
        <p14:reveal/>
      </p:transition>
    </mc:Choice>
    <mc:Fallback xmlns="">
      <p:transition spd="slow" advTm="40871">
        <p:fade/>
      </p:transition>
    </mc:Fallback>
  </mc:AlternateContent>
  <p:extLst>
    <p:ext uri="{E180D4A7-C9FB-4DFB-919C-405C955672EB}">
      <p14:showEvtLst xmlns:p14="http://schemas.microsoft.com/office/powerpoint/2010/main">
        <p14:playEvt time="5"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86700" cy="459822"/>
          </a:xfrm>
        </p:spPr>
        <p:txBody>
          <a:bodyPr>
            <a:normAutofit fontScale="90000"/>
          </a:bodyPr>
          <a:lstStyle/>
          <a:p>
            <a:r>
              <a:rPr lang="en-US" sz="4000" b="1" u="sng" dirty="0">
                <a:latin typeface="Georgia" panose="02040502050405020303" pitchFamily="18" charset="0"/>
              </a:rPr>
              <a:t>Additional E-Bill Items</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725556" y="934278"/>
            <a:ext cx="8045911" cy="5242685"/>
          </a:xfrm>
        </p:spPr>
        <p:txBody>
          <a:bodyPr>
            <a:normAutofit lnSpcReduction="10000"/>
          </a:bodyPr>
          <a:lstStyle/>
          <a:p>
            <a:pPr marL="0" indent="0">
              <a:buNone/>
            </a:pPr>
            <a:endParaRPr lang="en-US" sz="900" b="1" dirty="0">
              <a:latin typeface="Georgia" panose="02040502050405020303" pitchFamily="18" charset="0"/>
            </a:endParaRPr>
          </a:p>
          <a:p>
            <a:pPr marL="0" indent="0">
              <a:buNone/>
            </a:pPr>
            <a:r>
              <a:rPr lang="en-US" sz="2000" b="1" dirty="0">
                <a:latin typeface="Georgia" panose="02040502050405020303" pitchFamily="18" charset="0"/>
                <a:hlinkClick r:id="rId5"/>
              </a:rPr>
              <a:t>Student Health Insurance</a:t>
            </a:r>
            <a:endParaRPr lang="en-US" sz="2000" b="1" dirty="0">
              <a:latin typeface="Georgia" panose="02040502050405020303" pitchFamily="18" charset="0"/>
            </a:endParaRPr>
          </a:p>
          <a:p>
            <a:pPr lvl="1">
              <a:buFont typeface="Wingdings" panose="05000000000000000000" pitchFamily="2" charset="2"/>
              <a:buChar char="§"/>
            </a:pPr>
            <a:r>
              <a:rPr lang="en-US" sz="2000" dirty="0">
                <a:latin typeface="Georgia" panose="02040502050405020303" pitchFamily="18" charset="0"/>
              </a:rPr>
              <a:t>Butler University requirement</a:t>
            </a:r>
          </a:p>
          <a:p>
            <a:pPr lvl="1">
              <a:buFont typeface="Wingdings" panose="05000000000000000000" pitchFamily="2" charset="2"/>
              <a:buChar char="§"/>
            </a:pPr>
            <a:r>
              <a:rPr lang="en-US" sz="2000" dirty="0">
                <a:latin typeface="Georgia" panose="02040502050405020303" pitchFamily="18" charset="0"/>
              </a:rPr>
              <a:t>If student is already covered by a family insurance plan, the charge is waived provided the waiver is completed ONLINE during the designated waiver period.</a:t>
            </a:r>
          </a:p>
          <a:p>
            <a:pPr lvl="1">
              <a:buFont typeface="Wingdings" panose="05000000000000000000" pitchFamily="2" charset="2"/>
              <a:buChar char="§"/>
            </a:pPr>
            <a:r>
              <a:rPr lang="en-US" sz="2000" dirty="0">
                <a:latin typeface="Georgia" panose="02040502050405020303" pitchFamily="18" charset="0"/>
              </a:rPr>
              <a:t>Waiver must be completed after fall enrollment and prior to  August 1</a:t>
            </a:r>
            <a:r>
              <a:rPr lang="en-US" sz="2000" baseline="30000" dirty="0">
                <a:latin typeface="Georgia" panose="02040502050405020303" pitchFamily="18" charset="0"/>
              </a:rPr>
              <a:t>st</a:t>
            </a:r>
            <a:r>
              <a:rPr lang="en-US" sz="2000" dirty="0">
                <a:latin typeface="Georgia" panose="02040502050405020303" pitchFamily="18" charset="0"/>
              </a:rPr>
              <a:t> EACH YEAR to avoid the charge for Butler’s Health Insurance. Visit </a:t>
            </a:r>
            <a:r>
              <a:rPr lang="en-US" sz="2000" dirty="0">
                <a:latin typeface="Georgia" panose="02040502050405020303" pitchFamily="18" charset="0"/>
                <a:hlinkClick r:id="rId6"/>
              </a:rPr>
              <a:t>Health Services </a:t>
            </a:r>
            <a:r>
              <a:rPr lang="en-US" sz="2000" dirty="0">
                <a:latin typeface="Georgia" panose="02040502050405020303" pitchFamily="18" charset="0"/>
              </a:rPr>
              <a:t>for details.</a:t>
            </a:r>
          </a:p>
          <a:p>
            <a:pPr marL="0" indent="0">
              <a:buNone/>
            </a:pPr>
            <a:r>
              <a:rPr lang="en-US" sz="2000" b="1" dirty="0">
                <a:latin typeface="Georgia" panose="02040502050405020303" pitchFamily="18" charset="0"/>
                <a:hlinkClick r:id="rId7"/>
              </a:rPr>
              <a:t>Parking Permit</a:t>
            </a:r>
            <a:endParaRPr lang="en-US" sz="2000" b="1" dirty="0">
              <a:latin typeface="Georgia" panose="02040502050405020303" pitchFamily="18" charset="0"/>
            </a:endParaRPr>
          </a:p>
          <a:p>
            <a:pPr lvl="1">
              <a:buFont typeface="Wingdings" panose="05000000000000000000" pitchFamily="2" charset="2"/>
              <a:buChar char="§"/>
            </a:pPr>
            <a:r>
              <a:rPr lang="en-US" sz="2000" dirty="0">
                <a:latin typeface="Georgia" panose="02040502050405020303" pitchFamily="18" charset="0"/>
              </a:rPr>
              <a:t>Students must register vehicle with the Butler University Police Department (BUPD) by logging into </a:t>
            </a:r>
            <a:r>
              <a:rPr lang="en-US" sz="2000" b="1" dirty="0">
                <a:latin typeface="Georgia" panose="02040502050405020303" pitchFamily="18" charset="0"/>
              </a:rPr>
              <a:t>my.butler.edu.</a:t>
            </a:r>
            <a:endParaRPr lang="en-US" sz="2000" dirty="0">
              <a:latin typeface="Georgia" panose="02040502050405020303" pitchFamily="18" charset="0"/>
            </a:endParaRPr>
          </a:p>
          <a:p>
            <a:pPr lvl="1">
              <a:buFont typeface="Wingdings" panose="05000000000000000000" pitchFamily="2" charset="2"/>
              <a:buChar char="§"/>
            </a:pPr>
            <a:r>
              <a:rPr lang="en-US" sz="2000" dirty="0">
                <a:latin typeface="Georgia" panose="02040502050405020303" pitchFamily="18" charset="0"/>
              </a:rPr>
              <a:t>For details, visit </a:t>
            </a:r>
            <a:r>
              <a:rPr lang="en-US" sz="2000" dirty="0">
                <a:latin typeface="Georgia" panose="02040502050405020303" pitchFamily="18" charset="0"/>
                <a:hlinkClick r:id="rId7"/>
              </a:rPr>
              <a:t>Parking Services </a:t>
            </a:r>
            <a:r>
              <a:rPr lang="en-US" sz="2000" dirty="0">
                <a:latin typeface="Georgia" panose="02040502050405020303" pitchFamily="18" charset="0"/>
              </a:rPr>
              <a:t>website.</a:t>
            </a:r>
          </a:p>
          <a:p>
            <a:pPr marL="0" indent="0">
              <a:buNone/>
            </a:pPr>
            <a:r>
              <a:rPr lang="en-US" sz="2000" b="1" dirty="0">
                <a:latin typeface="Georgia" panose="02040502050405020303" pitchFamily="18" charset="0"/>
                <a:hlinkClick r:id="rId8"/>
              </a:rPr>
              <a:t>Outside Scholarship Checks </a:t>
            </a:r>
            <a:r>
              <a:rPr lang="en-US" sz="2000" b="1" dirty="0">
                <a:latin typeface="Georgia" panose="02040502050405020303" pitchFamily="18" charset="0"/>
              </a:rPr>
              <a:t>(RECEIVED)  </a:t>
            </a:r>
          </a:p>
          <a:p>
            <a:pPr lvl="1">
              <a:buFont typeface="Wingdings" panose="05000000000000000000" pitchFamily="2" charset="2"/>
              <a:buChar char="§"/>
            </a:pPr>
            <a:r>
              <a:rPr lang="en-US" sz="2000" dirty="0">
                <a:latin typeface="Georgia" panose="02040502050405020303" pitchFamily="18" charset="0"/>
              </a:rPr>
              <a:t>All outside scholarship information (including checks) are sent directly to the Office of Financial Aid, located in Robertson Hall, lower level for processing.  </a:t>
            </a:r>
          </a:p>
          <a:p>
            <a:pPr marL="0" lvl="0" indent="0">
              <a:buNone/>
            </a:pPr>
            <a:endParaRPr lang="en-US" dirty="0">
              <a:latin typeface="Georgia" panose="02040502050405020303" pitchFamily="18" charset="0"/>
            </a:endParaRPr>
          </a:p>
        </p:txBody>
      </p:sp>
    </p:spTree>
    <p:extLst>
      <p:ext uri="{BB962C8B-B14F-4D97-AF65-F5344CB8AC3E}">
        <p14:creationId xmlns:p14="http://schemas.microsoft.com/office/powerpoint/2010/main" val="3207442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64810">
        <p14:reveal/>
      </p:transition>
    </mc:Choice>
    <mc:Fallback xmlns="">
      <p:transition spd="slow" advTm="64810">
        <p:fade/>
      </p:transition>
    </mc:Fallback>
  </mc:AlternateContent>
  <p:extLst>
    <p:ext uri="{E180D4A7-C9FB-4DFB-919C-405C955672EB}">
      <p14:showEvtLst xmlns:p14="http://schemas.microsoft.com/office/powerpoint/2010/main">
        <p14:playEvt time="4619" objId="5"/>
        <p14:triggerEvt type="onClick" time="4619" objId="5"/>
        <p14:stopEvt time="64422"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86700" cy="459822"/>
          </a:xfrm>
        </p:spPr>
        <p:txBody>
          <a:bodyPr>
            <a:normAutofit fontScale="90000"/>
          </a:bodyPr>
          <a:lstStyle/>
          <a:p>
            <a:br>
              <a:rPr lang="en-US" sz="4000" b="1" u="sng" dirty="0">
                <a:latin typeface="Georgia" panose="02040502050405020303" pitchFamily="18" charset="0"/>
              </a:rPr>
            </a:br>
            <a:r>
              <a:rPr lang="en-US" sz="4000" b="1" u="sng" dirty="0">
                <a:latin typeface="Georgia" panose="02040502050405020303" pitchFamily="18" charset="0"/>
              </a:rPr>
              <a:t>Tuition Insurance</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725556" y="934278"/>
            <a:ext cx="8045911" cy="5242685"/>
          </a:xfrm>
        </p:spPr>
        <p:txBody>
          <a:bodyPr>
            <a:normAutofit lnSpcReduction="10000"/>
          </a:bodyPr>
          <a:lstStyle/>
          <a:p>
            <a:pPr marL="0" indent="0">
              <a:buNone/>
            </a:pPr>
            <a:endParaRPr lang="en-US" sz="900" b="1" dirty="0">
              <a:latin typeface="Georgia" panose="02040502050405020303" pitchFamily="18" charset="0"/>
            </a:endParaRPr>
          </a:p>
          <a:p>
            <a:pPr marL="0" indent="0">
              <a:buNone/>
            </a:pPr>
            <a:endParaRPr lang="en-US" sz="2000" dirty="0">
              <a:latin typeface="Georgia" panose="02040502050405020303" pitchFamily="18" charset="0"/>
            </a:endParaRPr>
          </a:p>
          <a:p>
            <a:pPr marL="0" indent="0">
              <a:buNone/>
            </a:pPr>
            <a:r>
              <a:rPr lang="en-US" sz="2000" dirty="0">
                <a:latin typeface="Georgia" panose="02040502050405020303" pitchFamily="18" charset="0"/>
              </a:rPr>
              <a:t>Butler University has partnered with Allianz Tuition Insurance, provided by </a:t>
            </a:r>
            <a:r>
              <a:rPr lang="en-US" sz="2000" dirty="0" err="1">
                <a:latin typeface="Georgia" panose="02040502050405020303" pitchFamily="18" charset="0"/>
              </a:rPr>
              <a:t>GradGuard</a:t>
            </a:r>
            <a:r>
              <a:rPr lang="en-US" sz="2000" dirty="0">
                <a:latin typeface="Georgia" panose="02040502050405020303" pitchFamily="18" charset="0"/>
              </a:rPr>
              <a:t>, a service of Next Generation Insurance Group.  Tuition insurance is an optional plan that is available to purchase to meet the needs of our students.</a:t>
            </a:r>
          </a:p>
          <a:p>
            <a:r>
              <a:rPr lang="en-US" sz="2000" dirty="0">
                <a:latin typeface="Georgia" panose="02040502050405020303" pitchFamily="18" charset="0"/>
              </a:rPr>
              <a:t>Tuition Insurance can protect your investment (up to the purchased policy limit) for losses incurred if students are forced to withdraw from school due to a medical event such as a covered accident, injury or illness. </a:t>
            </a:r>
          </a:p>
          <a:p>
            <a:r>
              <a:rPr lang="en-US" sz="2000" dirty="0" err="1">
                <a:latin typeface="Georgia" panose="02040502050405020303" pitchFamily="18" charset="0"/>
              </a:rPr>
              <a:t>GradGuard</a:t>
            </a:r>
            <a:r>
              <a:rPr lang="en-US" sz="2000" dirty="0">
                <a:latin typeface="Georgia" panose="02040502050405020303" pitchFamily="18" charset="0"/>
              </a:rPr>
              <a:t> is a private insurance program that supplements Butler University’s published </a:t>
            </a:r>
            <a:r>
              <a:rPr lang="en-US" sz="2000" dirty="0">
                <a:latin typeface="Georgia" panose="02040502050405020303" pitchFamily="18" charset="0"/>
                <a:hlinkClick r:id="rId5"/>
              </a:rPr>
              <a:t>Institutional Tuition Refund Schedule</a:t>
            </a:r>
            <a:r>
              <a:rPr lang="en-US" sz="2000" dirty="0">
                <a:latin typeface="Georgia" panose="02040502050405020303" pitchFamily="18" charset="0"/>
              </a:rPr>
              <a:t>.  </a:t>
            </a:r>
          </a:p>
          <a:p>
            <a:r>
              <a:rPr lang="en-US" sz="2000" dirty="0">
                <a:latin typeface="Georgia" panose="02040502050405020303" pitchFamily="18" charset="0"/>
              </a:rPr>
              <a:t>The optional tuition insurance must be purchased prior to the first day of classes for the fall or spring terms. </a:t>
            </a:r>
          </a:p>
          <a:p>
            <a:r>
              <a:rPr lang="en-US" sz="2000" dirty="0">
                <a:latin typeface="Georgia" panose="02040502050405020303" pitchFamily="18" charset="0"/>
              </a:rPr>
              <a:t>Additional details, including costs, are available at </a:t>
            </a:r>
            <a:r>
              <a:rPr lang="en-US" sz="2000" dirty="0">
                <a:latin typeface="Georgia" panose="02040502050405020303" pitchFamily="18" charset="0"/>
                <a:hlinkClick r:id="rId6"/>
              </a:rPr>
              <a:t>Gradguard.com/tuition</a:t>
            </a:r>
            <a:endParaRPr lang="en-US" sz="2000" dirty="0">
              <a:latin typeface="Georgia" panose="02040502050405020303" pitchFamily="18" charset="0"/>
            </a:endParaRPr>
          </a:p>
          <a:p>
            <a:pPr marL="0" lvl="0" indent="0">
              <a:buNone/>
            </a:pPr>
            <a:r>
              <a:rPr lang="en-US" sz="2000" dirty="0">
                <a:latin typeface="Georgia" panose="02040502050405020303" pitchFamily="18" charset="0"/>
              </a:rPr>
              <a:t> </a:t>
            </a:r>
          </a:p>
          <a:p>
            <a:pPr marL="0" lvl="0" indent="0">
              <a:buNone/>
            </a:pPr>
            <a:endParaRPr lang="en-US" sz="2000" dirty="0">
              <a:latin typeface="Georgia" panose="02040502050405020303" pitchFamily="18" charset="0"/>
            </a:endParaRPr>
          </a:p>
          <a:p>
            <a:pPr marL="0" lvl="0" indent="0">
              <a:buNone/>
            </a:pPr>
            <a:endParaRPr lang="en-US" sz="2000" dirty="0">
              <a:latin typeface="Georgia" panose="02040502050405020303" pitchFamily="18" charset="0"/>
            </a:endParaRPr>
          </a:p>
        </p:txBody>
      </p:sp>
    </p:spTree>
    <p:extLst>
      <p:ext uri="{BB962C8B-B14F-4D97-AF65-F5344CB8AC3E}">
        <p14:creationId xmlns:p14="http://schemas.microsoft.com/office/powerpoint/2010/main" val="962253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64810">
        <p14:reveal/>
      </p:transition>
    </mc:Choice>
    <mc:Fallback xmlns="">
      <p:transition spd="slow" advTm="64810">
        <p:fade/>
      </p:transition>
    </mc:Fallback>
  </mc:AlternateContent>
  <p:extLst>
    <p:ext uri="{E180D4A7-C9FB-4DFB-919C-405C955672EB}">
      <p14:showEvtLst xmlns:p14="http://schemas.microsoft.com/office/powerpoint/2010/main">
        <p14:playEvt time="4619" objId="5"/>
        <p14:triggerEvt type="onClick" time="4619" objId="5"/>
        <p14:stopEvt time="64422"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p:txBody>
          <a:bodyPr>
            <a:normAutofit/>
          </a:bodyPr>
          <a:lstStyle/>
          <a:p>
            <a:pPr algn="ctr"/>
            <a:r>
              <a:rPr lang="en-US" b="1" u="sng" dirty="0">
                <a:latin typeface="Georgia" panose="02040502050405020303" pitchFamily="18" charset="0"/>
              </a:rPr>
              <a:t>Office Hours</a:t>
            </a:r>
            <a:endParaRPr lang="en-US"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556591" y="1321904"/>
            <a:ext cx="8070051" cy="4855059"/>
          </a:xfrm>
        </p:spPr>
        <p:txBody>
          <a:bodyPr>
            <a:normAutofit/>
          </a:bodyPr>
          <a:lstStyle/>
          <a:p>
            <a:pPr marL="0" indent="0" algn="ctr">
              <a:buNone/>
            </a:pPr>
            <a:endParaRPr lang="en-US" sz="1000" dirty="0">
              <a:latin typeface="Georgia" panose="02040502050405020303" pitchFamily="18" charset="0"/>
            </a:endParaRPr>
          </a:p>
          <a:p>
            <a:pPr marL="0" indent="0" algn="ctr">
              <a:buNone/>
            </a:pPr>
            <a:endParaRPr lang="en-US" sz="1000" dirty="0">
              <a:latin typeface="Georgia" panose="02040502050405020303" pitchFamily="18" charset="0"/>
            </a:endParaRPr>
          </a:p>
          <a:p>
            <a:pPr marL="0" indent="0" algn="ctr">
              <a:buNone/>
            </a:pPr>
            <a:endParaRPr lang="en-US" sz="1000" dirty="0">
              <a:latin typeface="Georgia" panose="02040502050405020303" pitchFamily="18" charset="0"/>
            </a:endParaRPr>
          </a:p>
          <a:p>
            <a:pPr marL="0" indent="0" algn="ctr">
              <a:buNone/>
            </a:pPr>
            <a:r>
              <a:rPr lang="en-US" sz="3200" b="1" dirty="0">
                <a:latin typeface="Georgia" panose="02040502050405020303" pitchFamily="18" charset="0"/>
              </a:rPr>
              <a:t>Monday, Tuesday, Thursday, Friday</a:t>
            </a:r>
            <a:endParaRPr lang="en-US" sz="1400" b="1" dirty="0">
              <a:latin typeface="Georgia" panose="02040502050405020303" pitchFamily="18" charset="0"/>
            </a:endParaRPr>
          </a:p>
          <a:p>
            <a:pPr marL="0" indent="0" algn="ctr">
              <a:buNone/>
            </a:pPr>
            <a:r>
              <a:rPr lang="en-US" sz="3200" dirty="0">
                <a:latin typeface="Georgia" panose="02040502050405020303" pitchFamily="18" charset="0"/>
              </a:rPr>
              <a:t>9:00 a.m. – 4:00 p.m.</a:t>
            </a:r>
          </a:p>
          <a:p>
            <a:pPr marL="0" indent="0" algn="ctr">
              <a:buNone/>
            </a:pPr>
            <a:endParaRPr lang="en-US" sz="3200" b="1" dirty="0">
              <a:latin typeface="Georgia" panose="02040502050405020303" pitchFamily="18" charset="0"/>
            </a:endParaRPr>
          </a:p>
          <a:p>
            <a:pPr marL="0" indent="0" algn="ctr">
              <a:buNone/>
            </a:pPr>
            <a:r>
              <a:rPr lang="en-US" sz="3200" b="1" dirty="0">
                <a:latin typeface="Georgia" panose="02040502050405020303" pitchFamily="18" charset="0"/>
              </a:rPr>
              <a:t>Wednesday</a:t>
            </a:r>
          </a:p>
          <a:p>
            <a:pPr marL="0" indent="0" algn="ctr">
              <a:buNone/>
            </a:pPr>
            <a:r>
              <a:rPr lang="en-US" sz="3200" dirty="0">
                <a:latin typeface="Georgia" panose="02040502050405020303" pitchFamily="18" charset="0"/>
              </a:rPr>
              <a:t>11:00 – 4:00 p.m.</a:t>
            </a:r>
          </a:p>
          <a:p>
            <a:pPr marL="0" indent="0" algn="ctr">
              <a:buNone/>
            </a:pPr>
            <a:endParaRPr lang="en-US" dirty="0">
              <a:latin typeface="Georgia" panose="02040502050405020303" pitchFamily="18" charset="0"/>
            </a:endParaRPr>
          </a:p>
          <a:p>
            <a:pPr marL="0" indent="0" algn="ctr">
              <a:buNone/>
            </a:pPr>
            <a:endParaRPr lang="en-US" sz="1400" dirty="0">
              <a:latin typeface="Georgia" panose="02040502050405020303" pitchFamily="18" charset="0"/>
            </a:endParaRPr>
          </a:p>
        </p:txBody>
      </p:sp>
    </p:spTree>
    <p:extLst>
      <p:ext uri="{BB962C8B-B14F-4D97-AF65-F5344CB8AC3E}">
        <p14:creationId xmlns:p14="http://schemas.microsoft.com/office/powerpoint/2010/main" val="1527654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5270">
        <p14:reveal/>
      </p:transition>
    </mc:Choice>
    <mc:Fallback xmlns="">
      <p:transition spd="slow" advTm="25270">
        <p:fade/>
      </p:transition>
    </mc:Fallback>
  </mc:AlternateContent>
  <p:extLst>
    <p:ext uri="{E180D4A7-C9FB-4DFB-919C-405C955672EB}">
      <p14:showEvtLst xmlns:p14="http://schemas.microsoft.com/office/powerpoint/2010/main">
        <p14:playEvt time="4022" objId="4"/>
        <p14:triggerEvt type="onClick" time="4022" objId="4"/>
        <p14:stopEvt time="23985"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278297" y="365127"/>
            <a:ext cx="8557590" cy="370370"/>
          </a:xfrm>
        </p:spPr>
        <p:txBody>
          <a:bodyPr>
            <a:noAutofit/>
          </a:bodyPr>
          <a:lstStyle/>
          <a:p>
            <a:br>
              <a:rPr lang="en-US" sz="3200" b="1" u="sng" dirty="0">
                <a:latin typeface="Georgia" panose="02040502050405020303" pitchFamily="18" charset="0"/>
              </a:rPr>
            </a:br>
            <a:r>
              <a:rPr lang="en-US" sz="3200" b="1" u="sng" dirty="0">
                <a:latin typeface="Georgia" panose="02040502050405020303" pitchFamily="18" charset="0"/>
              </a:rPr>
              <a:t>Tips for Student’s Financial Success </a:t>
            </a:r>
            <a:endParaRPr lang="en-US" sz="32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397565" y="844827"/>
            <a:ext cx="8117785" cy="4939748"/>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4" name="Rectangle 3"/>
          <p:cNvSpPr/>
          <p:nvPr/>
        </p:nvSpPr>
        <p:spPr>
          <a:xfrm>
            <a:off x="397565" y="844827"/>
            <a:ext cx="7673009" cy="5016758"/>
          </a:xfrm>
          <a:prstGeom prst="rect">
            <a:avLst/>
          </a:prstGeom>
        </p:spPr>
        <p:txBody>
          <a:bodyPr wrap="square">
            <a:spAutoFit/>
          </a:bodyPr>
          <a:lstStyle/>
          <a:p>
            <a:pPr marL="342900" indent="-342900">
              <a:buFont typeface="Arial" panose="020B0604020202020204" pitchFamily="34" charset="0"/>
              <a:buChar char="•"/>
            </a:pPr>
            <a:endParaRPr lang="en-US" sz="2400" dirty="0">
              <a:latin typeface="Georgia" panose="02040502050405020303" pitchFamily="18" charset="0"/>
            </a:endParaRPr>
          </a:p>
          <a:p>
            <a:pPr marL="342900" indent="-342900">
              <a:buFont typeface="Wingdings" panose="05000000000000000000" pitchFamily="2" charset="2"/>
              <a:buChar char="ü"/>
            </a:pPr>
            <a:r>
              <a:rPr lang="en-US" sz="1600" dirty="0">
                <a:latin typeface="Georgia" panose="02040502050405020303" pitchFamily="18" charset="0"/>
              </a:rPr>
              <a:t>Review the </a:t>
            </a:r>
            <a:r>
              <a:rPr lang="en-US" sz="1600" b="1" dirty="0">
                <a:latin typeface="Georgia" panose="02040502050405020303" pitchFamily="18" charset="0"/>
                <a:hlinkClick r:id="rId5"/>
              </a:rPr>
              <a:t>Student Checklist for Financial Success</a:t>
            </a:r>
            <a:r>
              <a:rPr lang="en-US" sz="1600" b="1" dirty="0">
                <a:latin typeface="Georgia" panose="02040502050405020303" pitchFamily="18" charset="0"/>
              </a:rPr>
              <a:t>.</a:t>
            </a:r>
          </a:p>
          <a:p>
            <a:pPr marL="342900" indent="-342900">
              <a:buFont typeface="Wingdings" panose="05000000000000000000" pitchFamily="2" charset="2"/>
              <a:buChar char="ü"/>
            </a:pPr>
            <a:endParaRPr lang="en-US" sz="1600" b="1" dirty="0">
              <a:latin typeface="Georgia" panose="02040502050405020303" pitchFamily="18" charset="0"/>
            </a:endParaRPr>
          </a:p>
          <a:p>
            <a:pPr marL="342900" indent="-342900">
              <a:buFont typeface="Wingdings" panose="05000000000000000000" pitchFamily="2" charset="2"/>
              <a:buChar char="ü"/>
            </a:pPr>
            <a:r>
              <a:rPr lang="en-US" sz="1600" dirty="0">
                <a:latin typeface="Georgia" panose="02040502050405020303" pitchFamily="18" charset="0"/>
              </a:rPr>
              <a:t>Always review your E-Bill when published; note the </a:t>
            </a:r>
            <a:r>
              <a:rPr lang="en-US" sz="1600" i="1" dirty="0">
                <a:latin typeface="Georgia" panose="02040502050405020303" pitchFamily="18" charset="0"/>
              </a:rPr>
              <a:t>Amount Due Now, the d</a:t>
            </a:r>
            <a:r>
              <a:rPr lang="en-US" sz="1600" dirty="0">
                <a:latin typeface="Georgia" panose="02040502050405020303" pitchFamily="18" charset="0"/>
              </a:rPr>
              <a:t>ue date and ensure your payments are submitted by the due date. </a:t>
            </a:r>
          </a:p>
          <a:p>
            <a:pPr marL="800100" lvl="1" indent="-342900">
              <a:buFont typeface="Wingdings" panose="05000000000000000000" pitchFamily="2" charset="2"/>
              <a:buChar char="§"/>
            </a:pPr>
            <a:r>
              <a:rPr lang="en-US" sz="1600" dirty="0">
                <a:latin typeface="Georgia" panose="02040502050405020303" pitchFamily="18" charset="0"/>
              </a:rPr>
              <a:t>Review charges &amp; Anticipated Aid; is everything correct?</a:t>
            </a:r>
          </a:p>
          <a:p>
            <a:pPr marL="800100" lvl="1" indent="-342900">
              <a:buFont typeface="Wingdings" panose="05000000000000000000" pitchFamily="2" charset="2"/>
              <a:buChar char="§"/>
            </a:pPr>
            <a:r>
              <a:rPr lang="en-US" sz="1600" dirty="0">
                <a:latin typeface="Georgia" panose="02040502050405020303" pitchFamily="18" charset="0"/>
              </a:rPr>
              <a:t>If you have any questions at all, please contact us at </a:t>
            </a:r>
            <a:r>
              <a:rPr lang="en-US" sz="1600" dirty="0">
                <a:latin typeface="Georgia" panose="02040502050405020303" pitchFamily="18" charset="0"/>
                <a:hlinkClick r:id="rId6"/>
              </a:rPr>
              <a:t>studentaccounts@butler.edu</a:t>
            </a:r>
            <a:r>
              <a:rPr lang="en-US" sz="1600" dirty="0">
                <a:latin typeface="Georgia" panose="02040502050405020303" pitchFamily="18" charset="0"/>
              </a:rPr>
              <a:t> and we’ll be happy to assist you.  </a:t>
            </a:r>
          </a:p>
          <a:p>
            <a:pPr lvl="1"/>
            <a:endParaRPr lang="en-US" sz="1600" dirty="0">
              <a:latin typeface="Georgia" panose="02040502050405020303" pitchFamily="18" charset="0"/>
            </a:endParaRPr>
          </a:p>
          <a:p>
            <a:pPr marL="285750" indent="-285750">
              <a:buFont typeface="Wingdings" panose="05000000000000000000" pitchFamily="2" charset="2"/>
              <a:buChar char="ü"/>
            </a:pPr>
            <a:r>
              <a:rPr lang="en-US" sz="1600" dirty="0">
                <a:latin typeface="Georgia" panose="02040502050405020303" pitchFamily="18" charset="0"/>
              </a:rPr>
              <a:t>Don’t forget to create your Authorized PAYER accounts and make sure your Authorized Payers receive their temporary password, create a new permanent password and have access to E-Bill &amp; E-Pay.</a:t>
            </a:r>
          </a:p>
          <a:p>
            <a:endParaRPr lang="en-US" sz="1600" dirty="0">
              <a:latin typeface="Georgia" panose="02040502050405020303" pitchFamily="18" charset="0"/>
            </a:endParaRPr>
          </a:p>
          <a:p>
            <a:pPr marL="342900" indent="-342900">
              <a:buFont typeface="Wingdings" panose="05000000000000000000" pitchFamily="2" charset="2"/>
              <a:buChar char="ü"/>
            </a:pPr>
            <a:r>
              <a:rPr lang="en-US" sz="1600" dirty="0">
                <a:latin typeface="Georgia" panose="02040502050405020303" pitchFamily="18" charset="0"/>
              </a:rPr>
              <a:t>Check all Butler email messages upon receipt.  When action is required, respond quickly!</a:t>
            </a:r>
          </a:p>
          <a:p>
            <a:pPr marL="342900" indent="-342900">
              <a:buFont typeface="Wingdings" panose="05000000000000000000" pitchFamily="2" charset="2"/>
              <a:buChar char="ü"/>
            </a:pPr>
            <a:endParaRPr lang="en-US" sz="1600" dirty="0">
              <a:latin typeface="Georgia" panose="02040502050405020303" pitchFamily="18" charset="0"/>
            </a:endParaRPr>
          </a:p>
          <a:p>
            <a:pPr algn="ctr"/>
            <a:r>
              <a:rPr lang="en-US" sz="2000" b="1" dirty="0">
                <a:latin typeface="Georgia" panose="02040502050405020303" pitchFamily="18" charset="0"/>
              </a:rPr>
              <a:t>Best Wishes to you from the Student Accounts Team.  </a:t>
            </a:r>
          </a:p>
          <a:p>
            <a:pPr algn="ctr"/>
            <a:r>
              <a:rPr lang="en-US" sz="2000" b="1" dirty="0">
                <a:latin typeface="Georgia" panose="02040502050405020303" pitchFamily="18" charset="0"/>
              </a:rPr>
              <a:t>Have a spectacular year! </a:t>
            </a:r>
          </a:p>
          <a:p>
            <a:endParaRPr lang="en-US" sz="1600" dirty="0">
              <a:latin typeface="Georgia" panose="02040502050405020303" pitchFamily="18" charset="0"/>
            </a:endParaRPr>
          </a:p>
        </p:txBody>
      </p:sp>
    </p:spTree>
    <p:extLst>
      <p:ext uri="{BB962C8B-B14F-4D97-AF65-F5344CB8AC3E}">
        <p14:creationId xmlns:p14="http://schemas.microsoft.com/office/powerpoint/2010/main" val="367539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42759">
        <p14:reveal/>
      </p:transition>
    </mc:Choice>
    <mc:Fallback xmlns="">
      <p:transition spd="slow" advTm="42759">
        <p:fade/>
      </p:transition>
    </mc:Fallback>
  </mc:AlternateContent>
  <p:extLst>
    <p:ext uri="{E180D4A7-C9FB-4DFB-919C-405C955672EB}">
      <p14:showEvtLst xmlns:p14="http://schemas.microsoft.com/office/powerpoint/2010/main">
        <p14:playEvt time="8"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BFAA-C774-894A-85D7-1C6F22FCC3AA}"/>
              </a:ext>
            </a:extLst>
          </p:cNvPr>
          <p:cNvSpPr>
            <a:spLocks noGrp="1"/>
          </p:cNvSpPr>
          <p:nvPr>
            <p:ph type="ctrTitle" idx="4294967295"/>
          </p:nvPr>
        </p:nvSpPr>
        <p:spPr>
          <a:xfrm>
            <a:off x="685800" y="786166"/>
            <a:ext cx="7772400" cy="1571625"/>
          </a:xfrm>
        </p:spPr>
        <p:txBody>
          <a:bodyPr>
            <a:normAutofit/>
          </a:bodyPr>
          <a:lstStyle/>
          <a:p>
            <a:pPr algn="ctr"/>
            <a:r>
              <a:rPr lang="en-US" sz="4000" b="1" dirty="0">
                <a:solidFill>
                  <a:schemeClr val="bg1"/>
                </a:solidFill>
                <a:latin typeface="Georgia" panose="02040502050405020303" pitchFamily="18" charset="0"/>
              </a:rPr>
              <a:t>Office of Student Accounts</a:t>
            </a:r>
            <a:br>
              <a:rPr lang="en-US" sz="4000" b="1" dirty="0">
                <a:solidFill>
                  <a:schemeClr val="bg1"/>
                </a:solidFill>
                <a:latin typeface="Georgia" panose="02040502050405020303" pitchFamily="18" charset="0"/>
              </a:rPr>
            </a:br>
            <a:r>
              <a:rPr lang="en-US" sz="2400" b="1" dirty="0">
                <a:solidFill>
                  <a:schemeClr val="bg1"/>
                </a:solidFill>
                <a:latin typeface="Georgia" panose="02040502050405020303" pitchFamily="18" charset="0"/>
              </a:rPr>
              <a:t>Jordan Hall, 102 </a:t>
            </a:r>
            <a:br>
              <a:rPr lang="en-US" sz="4000" b="1" dirty="0">
                <a:solidFill>
                  <a:schemeClr val="bg1"/>
                </a:solidFill>
                <a:latin typeface="Georgia" panose="02040502050405020303" pitchFamily="18" charset="0"/>
              </a:rPr>
            </a:br>
            <a:r>
              <a:rPr lang="en-US" sz="3100" b="1" dirty="0">
                <a:solidFill>
                  <a:schemeClr val="bg1"/>
                </a:solidFill>
                <a:latin typeface="Georgia" panose="02040502050405020303" pitchFamily="18" charset="0"/>
                <a:hlinkClick r:id="rId3"/>
              </a:rPr>
              <a:t>Butler.edu/student-accounts</a:t>
            </a:r>
            <a:endParaRPr lang="en-US" sz="3100" b="1" dirty="0">
              <a:solidFill>
                <a:schemeClr val="bg1"/>
              </a:solidFill>
              <a:latin typeface="Georgia" panose="02040502050405020303" pitchFamily="18" charset="0"/>
            </a:endParaRPr>
          </a:p>
        </p:txBody>
      </p:sp>
      <p:sp>
        <p:nvSpPr>
          <p:cNvPr id="3" name="Subtitle 2">
            <a:extLst>
              <a:ext uri="{FF2B5EF4-FFF2-40B4-BE49-F238E27FC236}">
                <a16:creationId xmlns:a16="http://schemas.microsoft.com/office/drawing/2014/main" id="{7C1DE500-ADA4-7540-8CBC-12CEFC05068B}"/>
              </a:ext>
            </a:extLst>
          </p:cNvPr>
          <p:cNvSpPr>
            <a:spLocks noGrp="1"/>
          </p:cNvSpPr>
          <p:nvPr>
            <p:ph type="subTitle" idx="4294967295"/>
          </p:nvPr>
        </p:nvSpPr>
        <p:spPr>
          <a:xfrm>
            <a:off x="1108075" y="2560285"/>
            <a:ext cx="6927850" cy="3067050"/>
          </a:xfrm>
        </p:spPr>
        <p:txBody>
          <a:bodyPr>
            <a:normAutofit fontScale="92500" lnSpcReduction="20000"/>
          </a:bodyPr>
          <a:lstStyle/>
          <a:p>
            <a:pPr marL="0" indent="0" algn="ctr">
              <a:buNone/>
            </a:pPr>
            <a:r>
              <a:rPr lang="en-US" sz="1000" dirty="0">
                <a:solidFill>
                  <a:srgbClr val="FFFF00"/>
                </a:solidFill>
                <a:latin typeface="Georgia" panose="02040502050405020303" pitchFamily="18" charset="0"/>
              </a:rPr>
              <a:t>****************************************************************************************************************************</a:t>
            </a:r>
            <a:endParaRPr lang="en-US" sz="10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Email:  </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s</a:t>
            </a:r>
            <a:r>
              <a:rPr lang="en-US" sz="2600" b="1" dirty="0">
                <a:solidFill>
                  <a:schemeClr val="bg1"/>
                </a:solidFill>
                <a:latin typeface="Georgia" panose="02040502050405020303" pitchFamily="18" charset="0"/>
                <a:hlinkClick r:id="rId5">
                  <a:extLst>
                    <a:ext uri="{A12FA001-AC4F-418D-AE19-62706E023703}">
                      <ahyp:hlinkClr xmlns:ahyp="http://schemas.microsoft.com/office/drawing/2018/hyperlinkcolor" val="tx"/>
                    </a:ext>
                  </a:extLst>
                </a:hlinkClick>
              </a:rPr>
              <a:t>tudentaccounts@butle</a:t>
            </a:r>
            <a:r>
              <a:rPr lang="en-US" sz="2600" b="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r.edu</a:t>
            </a:r>
            <a:endParaRPr lang="en-US" sz="2600" b="1" dirty="0">
              <a:solidFill>
                <a:schemeClr val="bg1"/>
              </a:solidFill>
              <a:latin typeface="Georgia" panose="02040502050405020303" pitchFamily="18" charset="0"/>
            </a:endParaRPr>
          </a:p>
          <a:p>
            <a:pPr marL="0" indent="0" algn="ctr">
              <a:buNone/>
            </a:pPr>
            <a:endParaRPr lang="en-US" sz="900" dirty="0">
              <a:solidFill>
                <a:schemeClr val="bg1"/>
              </a:solidFill>
              <a:latin typeface="Georgia" panose="02040502050405020303" pitchFamily="18" charset="0"/>
            </a:endParaRPr>
          </a:p>
          <a:p>
            <a:pPr marL="0" indent="0" algn="ctr">
              <a:buNone/>
            </a:pPr>
            <a:r>
              <a:rPr lang="en-US" sz="2600" dirty="0">
                <a:solidFill>
                  <a:schemeClr val="bg1"/>
                </a:solidFill>
                <a:latin typeface="Georgia" panose="02040502050405020303" pitchFamily="18" charset="0"/>
              </a:rPr>
              <a:t>Call:  </a:t>
            </a:r>
            <a:r>
              <a:rPr lang="en-US" sz="2600" b="1" dirty="0">
                <a:solidFill>
                  <a:schemeClr val="bg1"/>
                </a:solidFill>
                <a:latin typeface="Georgia" panose="02040502050405020303" pitchFamily="18" charset="0"/>
              </a:rPr>
              <a:t>317-940-9353</a:t>
            </a: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Check us out:</a:t>
            </a:r>
          </a:p>
          <a:p>
            <a:pPr marL="0" indent="0" algn="ctr">
              <a:buNone/>
            </a:pPr>
            <a:r>
              <a:rPr lang="en-US" sz="2000" b="1" dirty="0">
                <a:solidFill>
                  <a:schemeClr val="bg1"/>
                </a:solidFill>
                <a:latin typeface="Georgia" panose="02040502050405020303" pitchFamily="18" charset="0"/>
                <a:hlinkClick r:id="rId6"/>
              </a:rPr>
              <a:t>Facebook.com/</a:t>
            </a:r>
            <a:r>
              <a:rPr lang="en-US" sz="2000" b="1" dirty="0" err="1">
                <a:solidFill>
                  <a:schemeClr val="bg1"/>
                </a:solidFill>
                <a:latin typeface="Georgia" panose="02040502050405020303" pitchFamily="18" charset="0"/>
                <a:hlinkClick r:id="rId6"/>
              </a:rPr>
              <a:t>ButlerUniversityStudentAccounts</a:t>
            </a:r>
            <a:endParaRPr lang="en-US" sz="2000" b="1" dirty="0">
              <a:solidFill>
                <a:schemeClr val="bg1"/>
              </a:solidFill>
              <a:latin typeface="Georgia" panose="02040502050405020303" pitchFamily="18" charset="0"/>
            </a:endParaRPr>
          </a:p>
          <a:p>
            <a:pPr marL="0" indent="0" algn="ctr">
              <a:buNone/>
            </a:pPr>
            <a:endParaRPr lang="en-US" sz="1000" dirty="0">
              <a:solidFill>
                <a:schemeClr val="bg1"/>
              </a:solidFill>
              <a:latin typeface="Georgia" panose="02040502050405020303" pitchFamily="18" charset="0"/>
            </a:endParaRPr>
          </a:p>
          <a:p>
            <a:pPr marL="0" indent="0" algn="ctr">
              <a:buNone/>
            </a:pPr>
            <a:r>
              <a:rPr lang="en-US" sz="2000" dirty="0">
                <a:solidFill>
                  <a:schemeClr val="bg1"/>
                </a:solidFill>
                <a:latin typeface="Georgia" panose="02040502050405020303" pitchFamily="18" charset="0"/>
              </a:rPr>
              <a:t>Follow us:</a:t>
            </a:r>
          </a:p>
          <a:p>
            <a:pPr marL="0" indent="0" algn="ctr">
              <a:buNone/>
            </a:pPr>
            <a:r>
              <a:rPr lang="en-US" sz="2400" b="1" dirty="0">
                <a:solidFill>
                  <a:schemeClr val="bg1"/>
                </a:solidFill>
                <a:latin typeface="Georgia" panose="02040502050405020303" pitchFamily="18" charset="0"/>
                <a:hlinkClick r:id="rId7"/>
              </a:rPr>
              <a:t>Instagram.com/studentaccounts</a:t>
            </a:r>
            <a:endParaRPr lang="en-US" sz="24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679287054"/>
      </p:ext>
    </p:extLst>
  </p:cSld>
  <p:clrMapOvr>
    <a:masterClrMapping/>
  </p:clrMapOvr>
  <mc:AlternateContent xmlns:mc="http://schemas.openxmlformats.org/markup-compatibility/2006" xmlns:p14="http://schemas.microsoft.com/office/powerpoint/2010/main">
    <mc:Choice Requires="p14">
      <p:transition spd="slow" p14:dur="3400" advTm="23918">
        <p14:reveal/>
      </p:transition>
    </mc:Choice>
    <mc:Fallback xmlns="">
      <p:transition spd="slow" advTm="23918">
        <p:fade/>
      </p:transition>
    </mc:Fallback>
  </mc:AlternateContent>
  <p:extLst>
    <p:ext uri="{E180D4A7-C9FB-4DFB-919C-405C955672EB}">
      <p14:showEvtLst xmlns:p14="http://schemas.microsoft.com/office/powerpoint/2010/main">
        <p14:playEvt time="3" objId="4"/>
        <p14:stopEvt time="22807"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p:txBody>
          <a:bodyPr>
            <a:normAutofit/>
          </a:bodyPr>
          <a:lstStyle/>
          <a:p>
            <a:r>
              <a:rPr lang="en-US" sz="3600" b="1" u="sng" dirty="0">
                <a:latin typeface="Georgia" panose="02040502050405020303" pitchFamily="18" charset="0"/>
              </a:rPr>
              <a:t>General Services Provided</a:t>
            </a:r>
            <a:endParaRPr lang="en-US" sz="3600"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p:txBody>
          <a:bodyPr>
            <a:normAutofit/>
          </a:bodyPr>
          <a:lstStyle/>
          <a:p>
            <a:pPr marL="457200" lvl="0" indent="-457200">
              <a:buFont typeface="Wingdings" panose="05000000000000000000" pitchFamily="2" charset="2"/>
              <a:buChar char="v"/>
            </a:pPr>
            <a:r>
              <a:rPr lang="en-US" sz="2400" dirty="0">
                <a:latin typeface="Georgia" panose="02040502050405020303" pitchFamily="18" charset="0"/>
              </a:rPr>
              <a:t>Publish an electronic billing statement (E-Bill) the second Wednesday of every month.</a:t>
            </a:r>
          </a:p>
          <a:p>
            <a:pPr marL="457200" lvl="0" indent="-457200">
              <a:buFont typeface="Wingdings" panose="05000000000000000000" pitchFamily="2" charset="2"/>
              <a:buChar char="v"/>
            </a:pPr>
            <a:r>
              <a:rPr lang="en-US" sz="2400" dirty="0">
                <a:latin typeface="Georgia" panose="02040502050405020303" pitchFamily="18" charset="0"/>
              </a:rPr>
              <a:t>Administer the Monthly Payment Plan option.</a:t>
            </a:r>
          </a:p>
          <a:p>
            <a:pPr marL="457200" lvl="0" indent="-457200">
              <a:buFont typeface="Wingdings" panose="05000000000000000000" pitchFamily="2" charset="2"/>
              <a:buChar char="v"/>
            </a:pPr>
            <a:r>
              <a:rPr lang="en-US" sz="2400" dirty="0">
                <a:latin typeface="Georgia" panose="02040502050405020303" pitchFamily="18" charset="0"/>
              </a:rPr>
              <a:t>Process refund checks when classes are in session for students with credit balances.</a:t>
            </a:r>
          </a:p>
          <a:p>
            <a:pPr marL="457200" lvl="0" indent="-457200">
              <a:buFont typeface="Wingdings" panose="05000000000000000000" pitchFamily="2" charset="2"/>
              <a:buChar char="v"/>
            </a:pPr>
            <a:r>
              <a:rPr lang="en-US" sz="2400" dirty="0">
                <a:latin typeface="Georgia" panose="02040502050405020303" pitchFamily="18" charset="0"/>
              </a:rPr>
              <a:t>Provide student account counseling</a:t>
            </a:r>
          </a:p>
          <a:p>
            <a:pPr marL="457200" lvl="0" indent="-457200">
              <a:buFont typeface="Wingdings" panose="05000000000000000000" pitchFamily="2" charset="2"/>
              <a:buChar char="v"/>
            </a:pPr>
            <a:r>
              <a:rPr lang="en-US" sz="2400" dirty="0">
                <a:latin typeface="Georgia" panose="02040502050405020303" pitchFamily="18" charset="0"/>
              </a:rPr>
              <a:t>Post paper check payments including 529 plan payments to individual accounts.</a:t>
            </a:r>
          </a:p>
          <a:p>
            <a:pPr marL="457200" lvl="0" indent="-457200">
              <a:buFont typeface="Wingdings" panose="05000000000000000000" pitchFamily="2" charset="2"/>
              <a:buChar char="v"/>
            </a:pPr>
            <a:r>
              <a:rPr lang="en-US" sz="2400" dirty="0">
                <a:latin typeface="Georgia" panose="02040502050405020303" pitchFamily="18" charset="0"/>
              </a:rPr>
              <a:t>Provide billing invoices to third parties upon request &amp; receipt of authorization.</a:t>
            </a:r>
          </a:p>
        </p:txBody>
      </p:sp>
    </p:spTree>
    <p:extLst>
      <p:ext uri="{BB962C8B-B14F-4D97-AF65-F5344CB8AC3E}">
        <p14:creationId xmlns:p14="http://schemas.microsoft.com/office/powerpoint/2010/main" val="3398535150"/>
      </p:ext>
    </p:extLst>
  </p:cSld>
  <p:clrMapOvr>
    <a:masterClrMapping/>
  </p:clrMapOvr>
  <mc:AlternateContent xmlns:mc="http://schemas.openxmlformats.org/markup-compatibility/2006" xmlns:p14="http://schemas.microsoft.com/office/powerpoint/2010/main">
    <mc:Choice Requires="p14">
      <p:transition spd="slow" p14:dur="3400" advTm="28143">
        <p14:reveal/>
      </p:transition>
    </mc:Choice>
    <mc:Fallback xmlns="">
      <p:transition spd="slow" advTm="28143">
        <p:fade/>
      </p:transition>
    </mc:Fallback>
  </mc:AlternateContent>
  <p:extLst>
    <p:ext uri="{E180D4A7-C9FB-4DFB-919C-405C955672EB}">
      <p14:showEvtLst xmlns:p14="http://schemas.microsoft.com/office/powerpoint/2010/main">
        <p14:playEvt time="2703" objId="7"/>
        <p14:triggerEvt type="onClick" time="2703" objId="7"/>
        <p14:stopEvt time="26953"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p:txBody>
          <a:bodyPr>
            <a:normAutofit/>
          </a:bodyPr>
          <a:lstStyle/>
          <a:p>
            <a:r>
              <a:rPr lang="en-US" sz="3600" b="1" u="sng" dirty="0">
                <a:latin typeface="Georgia" panose="02040502050405020303" pitchFamily="18" charset="0"/>
              </a:rPr>
              <a:t>E-Bill (Electronic Billing)</a:t>
            </a:r>
            <a:endParaRPr lang="en-US" sz="36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1470991"/>
            <a:ext cx="7886700" cy="4705972"/>
          </a:xfrm>
        </p:spPr>
        <p:txBody>
          <a:bodyPr>
            <a:normAutofit fontScale="47500" lnSpcReduction="20000"/>
          </a:bodyPr>
          <a:lstStyle/>
          <a:p>
            <a:pPr>
              <a:buFont typeface="Wingdings" panose="05000000000000000000" pitchFamily="2" charset="2"/>
              <a:buChar char="§"/>
            </a:pPr>
            <a:endParaRPr lang="en-US" sz="2000" dirty="0">
              <a:latin typeface="Georgia" panose="02040502050405020303" pitchFamily="18" charset="0"/>
            </a:endParaRPr>
          </a:p>
          <a:p>
            <a:pPr>
              <a:buFont typeface="Wingdings" panose="05000000000000000000" pitchFamily="2" charset="2"/>
              <a:buChar char="§"/>
            </a:pPr>
            <a:r>
              <a:rPr lang="en-US" sz="4200" dirty="0">
                <a:latin typeface="Georgia" panose="02040502050405020303" pitchFamily="18" charset="0"/>
              </a:rPr>
              <a:t>All billing statements are electronic.  E-Bills are published the 2</a:t>
            </a:r>
            <a:r>
              <a:rPr lang="en-US" sz="4200" baseline="30000" dirty="0">
                <a:latin typeface="Georgia" panose="02040502050405020303" pitchFamily="18" charset="0"/>
              </a:rPr>
              <a:t>nd</a:t>
            </a:r>
            <a:r>
              <a:rPr lang="en-US" sz="4200" dirty="0">
                <a:latin typeface="Georgia" panose="02040502050405020303" pitchFamily="18" charset="0"/>
              </a:rPr>
              <a:t> Wednesday of every month.</a:t>
            </a:r>
          </a:p>
          <a:p>
            <a:pPr>
              <a:buFont typeface="Wingdings" panose="05000000000000000000" pitchFamily="2" charset="2"/>
              <a:buChar char="§"/>
            </a:pPr>
            <a:endParaRPr lang="en-US" sz="4200" dirty="0">
              <a:latin typeface="Georgia" panose="02040502050405020303" pitchFamily="18" charset="0"/>
            </a:endParaRPr>
          </a:p>
          <a:p>
            <a:pPr>
              <a:buFont typeface="Wingdings" panose="05000000000000000000" pitchFamily="2" charset="2"/>
              <a:buChar char="§"/>
            </a:pPr>
            <a:r>
              <a:rPr lang="en-US" sz="4200" dirty="0">
                <a:latin typeface="Georgia" panose="02040502050405020303" pitchFamily="18" charset="0"/>
              </a:rPr>
              <a:t>When the E-Bill is published, notifications are sent via email from </a:t>
            </a:r>
          </a:p>
          <a:p>
            <a:pPr marL="0" indent="0">
              <a:buNone/>
            </a:pPr>
            <a:r>
              <a:rPr lang="en-US" sz="4200" dirty="0">
                <a:latin typeface="Georgia" panose="02040502050405020303" pitchFamily="18" charset="0"/>
              </a:rPr>
              <a:t>     </a:t>
            </a:r>
            <a:r>
              <a:rPr lang="en-US" sz="4200" u="sng" dirty="0">
                <a:latin typeface="Georgia" panose="02040502050405020303" pitchFamily="18" charset="0"/>
                <a:hlinkClick r:id="rId5"/>
              </a:rPr>
              <a:t>billing@butler.edu</a:t>
            </a:r>
            <a:r>
              <a:rPr lang="en-US" sz="4200" dirty="0">
                <a:latin typeface="Georgia" panose="02040502050405020303" pitchFamily="18" charset="0"/>
              </a:rPr>
              <a:t> to students and all Authorized Payers.   </a:t>
            </a:r>
          </a:p>
          <a:p>
            <a:pPr marL="0" indent="0">
              <a:buNone/>
            </a:pPr>
            <a:r>
              <a:rPr lang="en-US" sz="4200" dirty="0">
                <a:latin typeface="Georgia" panose="02040502050405020303" pitchFamily="18" charset="0"/>
              </a:rPr>
              <a:t> </a:t>
            </a:r>
          </a:p>
          <a:p>
            <a:pPr>
              <a:buFont typeface="Wingdings" panose="05000000000000000000" pitchFamily="2" charset="2"/>
              <a:buChar char="§"/>
            </a:pPr>
            <a:r>
              <a:rPr lang="en-US" sz="4200" dirty="0">
                <a:latin typeface="Georgia" panose="02040502050405020303" pitchFamily="18" charset="0"/>
              </a:rPr>
              <a:t>The first E-Bill for the fall semester is published in July and due in full in August.  </a:t>
            </a:r>
          </a:p>
          <a:p>
            <a:pPr marL="0" indent="0">
              <a:buNone/>
            </a:pPr>
            <a:endParaRPr lang="en-US" sz="4200" dirty="0">
              <a:latin typeface="Georgia" panose="02040502050405020303" pitchFamily="18" charset="0"/>
            </a:endParaRPr>
          </a:p>
          <a:p>
            <a:pPr>
              <a:buFont typeface="Wingdings" panose="05000000000000000000" pitchFamily="2" charset="2"/>
              <a:buChar char="§"/>
            </a:pPr>
            <a:r>
              <a:rPr lang="en-US" sz="4200" dirty="0">
                <a:latin typeface="Georgia" panose="02040502050405020303" pitchFamily="18" charset="0"/>
              </a:rPr>
              <a:t>The first E-Bill for the spring semester is  published in December and due in full in January.</a:t>
            </a:r>
          </a:p>
          <a:p>
            <a:pPr marL="0" indent="0">
              <a:buNone/>
            </a:pPr>
            <a:endParaRPr lang="en-US" sz="4200" dirty="0">
              <a:latin typeface="Georgia" panose="02040502050405020303" pitchFamily="18" charset="0"/>
            </a:endParaRPr>
          </a:p>
          <a:p>
            <a:r>
              <a:rPr lang="en-US" sz="4200" dirty="0">
                <a:latin typeface="Georgia" panose="02040502050405020303" pitchFamily="18" charset="0"/>
              </a:rPr>
              <a:t>E-Bill Publish Dates &amp; Due Dates are available on our </a:t>
            </a:r>
            <a:r>
              <a:rPr lang="en-US" sz="4200" dirty="0">
                <a:latin typeface="Georgia" panose="02040502050405020303" pitchFamily="18" charset="0"/>
                <a:hlinkClick r:id="rId6"/>
              </a:rPr>
              <a:t>website</a:t>
            </a:r>
            <a:r>
              <a:rPr lang="en-US" sz="4200" dirty="0">
                <a:latin typeface="Georgia" panose="02040502050405020303" pitchFamily="18" charset="0"/>
              </a:rPr>
              <a:t>.</a:t>
            </a:r>
          </a:p>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Tree>
    <p:extLst>
      <p:ext uri="{BB962C8B-B14F-4D97-AF65-F5344CB8AC3E}">
        <p14:creationId xmlns:p14="http://schemas.microsoft.com/office/powerpoint/2010/main" val="1630470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39006">
        <p14:reveal/>
      </p:transition>
    </mc:Choice>
    <mc:Fallback xmlns="">
      <p:transition spd="slow" advTm="39006">
        <p:fade/>
      </p:transition>
    </mc:Fallback>
  </mc:AlternateContent>
  <p:extLst>
    <p:ext uri="{E180D4A7-C9FB-4DFB-919C-405C955672EB}">
      <p14:showEvtLst xmlns:p14="http://schemas.microsoft.com/office/powerpoint/2010/main">
        <p14:playEvt time="6" objId="6"/>
        <p14:stopEvt time="38201"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6"/>
            <a:ext cx="7886700" cy="814701"/>
          </a:xfrm>
        </p:spPr>
        <p:txBody>
          <a:bodyPr>
            <a:normAutofit fontScale="90000"/>
          </a:bodyPr>
          <a:lstStyle/>
          <a:p>
            <a:r>
              <a:rPr lang="en-US" sz="4000" b="1" u="sng" dirty="0">
                <a:latin typeface="Georgia" panose="02040502050405020303" pitchFamily="18" charset="0"/>
              </a:rPr>
              <a:t>STUDENT ACCESS</a:t>
            </a:r>
            <a:r>
              <a:rPr lang="en-US" sz="4000" b="1" dirty="0">
                <a:latin typeface="Georgia" panose="02040502050405020303" pitchFamily="18" charset="0"/>
              </a:rPr>
              <a:t> </a:t>
            </a:r>
            <a:r>
              <a:rPr lang="en-US" sz="2000" b="1" dirty="0">
                <a:latin typeface="Georgia" panose="02040502050405020303" pitchFamily="18" charset="0"/>
              </a:rPr>
              <a:t>to E-Bill &amp; E-Pay System</a:t>
            </a:r>
            <a:endParaRPr lang="en-US" sz="2000"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p:txBody>
          <a:bodyPr>
            <a:normAutofit/>
          </a:bodyPr>
          <a:lstStyle/>
          <a:p>
            <a:pPr marL="0" indent="0" algn="ctr">
              <a:buNone/>
            </a:pPr>
            <a:r>
              <a:rPr lang="en-US" dirty="0">
                <a:latin typeface="Georgia" panose="02040502050405020303" pitchFamily="18" charset="0"/>
              </a:rPr>
              <a:t> </a:t>
            </a:r>
            <a:br>
              <a:rPr lang="en-US" dirty="0">
                <a:latin typeface="Georgia" panose="02040502050405020303" pitchFamily="18" charset="0"/>
              </a:rPr>
            </a:br>
            <a:endParaRPr lang="en-US" dirty="0">
              <a:latin typeface="Georgia" panose="02040502050405020303" pitchFamily="18" charset="0"/>
            </a:endParaRPr>
          </a:p>
        </p:txBody>
      </p:sp>
      <p:sp>
        <p:nvSpPr>
          <p:cNvPr id="4" name="Content Placeholder 4"/>
          <p:cNvSpPr txBox="1">
            <a:spLocks/>
          </p:cNvSpPr>
          <p:nvPr/>
        </p:nvSpPr>
        <p:spPr>
          <a:xfrm>
            <a:off x="628649" y="1033670"/>
            <a:ext cx="7815555" cy="4303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
            </a:pPr>
            <a:r>
              <a:rPr lang="en-US" sz="2000" dirty="0">
                <a:latin typeface="Georgia" panose="02040502050405020303" pitchFamily="18" charset="0"/>
              </a:rPr>
              <a:t>Log into </a:t>
            </a:r>
            <a:r>
              <a:rPr lang="en-US" sz="2000" b="1" dirty="0">
                <a:latin typeface="Georgia" panose="02040502050405020303" pitchFamily="18" charset="0"/>
              </a:rPr>
              <a:t>my.butler.edu</a:t>
            </a:r>
            <a:r>
              <a:rPr lang="en-US" sz="2000" dirty="0">
                <a:latin typeface="Georgia" panose="02040502050405020303" pitchFamily="18" charset="0"/>
              </a:rPr>
              <a:t> account</a:t>
            </a:r>
          </a:p>
          <a:p>
            <a:pPr lvl="1">
              <a:buFont typeface="Wingdings" panose="05000000000000000000" pitchFamily="2" charset="2"/>
              <a:buChar char="§"/>
            </a:pPr>
            <a:r>
              <a:rPr lang="en-US" sz="2000" dirty="0">
                <a:latin typeface="Georgia" panose="02040502050405020303" pitchFamily="18" charset="0"/>
              </a:rPr>
              <a:t>Select </a:t>
            </a:r>
            <a:r>
              <a:rPr lang="en-US" sz="2000" b="1" dirty="0">
                <a:latin typeface="Georgia" panose="02040502050405020303" pitchFamily="18" charset="0"/>
              </a:rPr>
              <a:t>Self Service Student Homepage</a:t>
            </a:r>
          </a:p>
          <a:p>
            <a:pPr lvl="1">
              <a:buFont typeface="Wingdings" panose="05000000000000000000" pitchFamily="2" charset="2"/>
              <a:buChar char="§"/>
            </a:pPr>
            <a:r>
              <a:rPr lang="en-US" sz="2000" dirty="0">
                <a:latin typeface="Georgia" panose="02040502050405020303" pitchFamily="18" charset="0"/>
              </a:rPr>
              <a:t>Navigate to </a:t>
            </a:r>
            <a:r>
              <a:rPr lang="en-US" sz="2000" b="1" dirty="0">
                <a:latin typeface="Georgia" panose="02040502050405020303" pitchFamily="18" charset="0"/>
              </a:rPr>
              <a:t>Student Center</a:t>
            </a:r>
          </a:p>
          <a:p>
            <a:pPr lvl="1">
              <a:buFont typeface="Wingdings" panose="05000000000000000000" pitchFamily="2" charset="2"/>
              <a:buChar char="§"/>
            </a:pPr>
            <a:r>
              <a:rPr lang="en-US" sz="2000" dirty="0">
                <a:latin typeface="Georgia" panose="02040502050405020303" pitchFamily="18" charset="0"/>
              </a:rPr>
              <a:t>Click on </a:t>
            </a:r>
            <a:r>
              <a:rPr lang="en-US" sz="2000" b="1" dirty="0">
                <a:latin typeface="Georgia" panose="02040502050405020303" pitchFamily="18" charset="0"/>
              </a:rPr>
              <a:t>View Bills </a:t>
            </a:r>
            <a:r>
              <a:rPr lang="en-US" sz="2000" dirty="0">
                <a:latin typeface="Georgia" panose="02040502050405020303" pitchFamily="18" charset="0"/>
              </a:rPr>
              <a:t>which links to </a:t>
            </a:r>
            <a:r>
              <a:rPr lang="en-US" sz="2000" b="1" dirty="0">
                <a:latin typeface="Georgia" panose="02040502050405020303" pitchFamily="18" charset="0"/>
              </a:rPr>
              <a:t>E-Bill &amp; E-Pay System</a:t>
            </a:r>
          </a:p>
          <a:p>
            <a:pPr lvl="1">
              <a:buFont typeface="Wingdings" panose="05000000000000000000" pitchFamily="2" charset="2"/>
              <a:buChar char="§"/>
            </a:pPr>
            <a:endParaRPr lang="en-US" sz="2000" b="1" dirty="0">
              <a:latin typeface="Georgia" panose="02040502050405020303" pitchFamily="18" charset="0"/>
            </a:endParaRPr>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2000" b="1" i="1" dirty="0"/>
          </a:p>
          <a:p>
            <a:pPr lvl="1">
              <a:buFont typeface="Wingdings" panose="05000000000000000000" pitchFamily="2" charset="2"/>
              <a:buChar char="§"/>
            </a:pPr>
            <a:endParaRPr lang="en-US" sz="800" b="1" i="1" dirty="0"/>
          </a:p>
          <a:p>
            <a:pPr lvl="1">
              <a:buFont typeface="Wingdings" panose="05000000000000000000" pitchFamily="2" charset="2"/>
              <a:buChar char="§"/>
            </a:pPr>
            <a:endParaRPr lang="en-US" sz="2000" b="1" i="1" dirty="0"/>
          </a:p>
          <a:p>
            <a:pPr lvl="1"/>
            <a:endParaRPr lang="en-US" b="1" i="1"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274" y="2682147"/>
            <a:ext cx="7485248" cy="3458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Left Arrow 5" descr="left arrow pointing at view bills and make payment "/>
          <p:cNvSpPr/>
          <p:nvPr/>
        </p:nvSpPr>
        <p:spPr>
          <a:xfrm>
            <a:off x="5608983" y="3324175"/>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397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1873">
        <p14:reveal/>
      </p:transition>
    </mc:Choice>
    <mc:Fallback xmlns="">
      <p:transition spd="slow" advTm="21873">
        <p:fade/>
      </p:transition>
    </mc:Fallback>
  </mc:AlternateContent>
  <p:extLst>
    <p:ext uri="{E180D4A7-C9FB-4DFB-919C-405C955672EB}">
      <p14:showEvtLst xmlns:p14="http://schemas.microsoft.com/office/powerpoint/2010/main">
        <p14:playEvt time="6" objId="7"/>
        <p14:stopEvt time="20407"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886700" cy="887204"/>
          </a:xfrm>
        </p:spPr>
        <p:txBody>
          <a:bodyPr>
            <a:normAutofit fontScale="90000"/>
          </a:bodyPr>
          <a:lstStyle/>
          <a:p>
            <a:r>
              <a:rPr lang="en-US" sz="4000" b="1" u="sng" dirty="0">
                <a:latin typeface="Georgia" panose="02040502050405020303" pitchFamily="18" charset="0"/>
              </a:rPr>
              <a:t>E-Bill &amp; E-Pay System</a:t>
            </a:r>
            <a:br>
              <a:rPr lang="en-US" sz="4000" b="1" dirty="0">
                <a:latin typeface="Georgia" panose="02040502050405020303" pitchFamily="18" charset="0"/>
              </a:rPr>
            </a:br>
            <a:endParaRPr lang="en-US" sz="4000" b="1"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745434" y="815009"/>
            <a:ext cx="7769915" cy="5361954"/>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5" name="Rectangle 4"/>
          <p:cNvSpPr/>
          <p:nvPr/>
        </p:nvSpPr>
        <p:spPr>
          <a:xfrm>
            <a:off x="628651" y="934278"/>
            <a:ext cx="8003482" cy="1769715"/>
          </a:xfrm>
          <a:prstGeom prst="rect">
            <a:avLst/>
          </a:prstGeom>
        </p:spPr>
        <p:txBody>
          <a:bodyPr wrap="square">
            <a:spAutoFit/>
          </a:bodyPr>
          <a:lstStyle/>
          <a:p>
            <a:pPr marL="285750" indent="-285750">
              <a:buFont typeface="Arial" panose="020B0604020202020204" pitchFamily="34" charset="0"/>
              <a:buChar char="•"/>
            </a:pPr>
            <a:endParaRPr lang="en-US" sz="900" dirty="0">
              <a:latin typeface="Georgia" panose="02040502050405020303" pitchFamily="18" charset="0"/>
            </a:endParaRPr>
          </a:p>
          <a:p>
            <a:pPr marL="285750" indent="-285750">
              <a:buFont typeface="Arial" panose="020B0604020202020204" pitchFamily="34" charset="0"/>
              <a:buChar char="•"/>
            </a:pPr>
            <a:r>
              <a:rPr lang="en-US" sz="2000" dirty="0">
                <a:latin typeface="Georgia" panose="02040502050405020303" pitchFamily="18" charset="0"/>
              </a:rPr>
              <a:t>Click on </a:t>
            </a:r>
            <a:r>
              <a:rPr lang="en-US" sz="2000" b="1" dirty="0">
                <a:latin typeface="Georgia" panose="02040502050405020303" pitchFamily="18" charset="0"/>
              </a:rPr>
              <a:t>Statements </a:t>
            </a:r>
            <a:r>
              <a:rPr lang="en-US" sz="2000" dirty="0">
                <a:latin typeface="Georgia" panose="02040502050405020303" pitchFamily="18" charset="0"/>
              </a:rPr>
              <a:t>to view your E-Bill. </a:t>
            </a:r>
          </a:p>
          <a:p>
            <a:pPr marL="285750" indent="-285750">
              <a:buFont typeface="Arial" panose="020B0604020202020204" pitchFamily="34" charset="0"/>
              <a:buChar char="•"/>
            </a:pPr>
            <a:r>
              <a:rPr lang="en-US" sz="2000" dirty="0">
                <a:latin typeface="Georgia" panose="02040502050405020303" pitchFamily="18" charset="0"/>
              </a:rPr>
              <a:t>Click on </a:t>
            </a:r>
            <a:r>
              <a:rPr lang="en-US" sz="2000" b="1" dirty="0">
                <a:latin typeface="Georgia" panose="02040502050405020303" pitchFamily="18" charset="0"/>
              </a:rPr>
              <a:t>Make a Payment </a:t>
            </a:r>
            <a:r>
              <a:rPr lang="en-US" sz="2000" dirty="0">
                <a:latin typeface="Georgia" panose="02040502050405020303" pitchFamily="18" charset="0"/>
              </a:rPr>
              <a:t>to submit electronic payments from a checking or savings account or a credit card payment.  </a:t>
            </a:r>
          </a:p>
          <a:p>
            <a:pPr marL="285750" indent="-285750">
              <a:buFont typeface="Arial" panose="020B0604020202020204" pitchFamily="34" charset="0"/>
              <a:buChar char="•"/>
            </a:pPr>
            <a:r>
              <a:rPr lang="en-US" sz="2000" dirty="0">
                <a:latin typeface="Georgia" panose="02040502050405020303" pitchFamily="18" charset="0"/>
              </a:rPr>
              <a:t>Please keep in mind there’s </a:t>
            </a:r>
            <a:r>
              <a:rPr lang="en-US" sz="2000">
                <a:latin typeface="Georgia" panose="02040502050405020303" pitchFamily="18" charset="0"/>
              </a:rPr>
              <a:t>a non-refundable </a:t>
            </a:r>
            <a:r>
              <a:rPr lang="en-US" sz="2000" dirty="0">
                <a:latin typeface="Georgia" panose="02040502050405020303" pitchFamily="18" charset="0"/>
              </a:rPr>
              <a:t>convenience fee charged for all credit card payments.      </a:t>
            </a:r>
          </a:p>
        </p:txBody>
      </p:sp>
      <p:pic>
        <p:nvPicPr>
          <p:cNvPr id="6" name="Content Placeholder 5" descr="red arrows pointing to make a payment and statements on the left hand side menu."/>
          <p:cNvPicPr>
            <a:picLocks/>
          </p:cNvPicPr>
          <p:nvPr/>
        </p:nvPicPr>
        <p:blipFill rotWithShape="1">
          <a:blip r:embed="rId5" cstate="screen">
            <a:extLst>
              <a:ext uri="{28A0092B-C50C-407E-A947-70E740481C1C}">
                <a14:useLocalDpi xmlns:a14="http://schemas.microsoft.com/office/drawing/2010/main"/>
              </a:ext>
            </a:extLst>
          </a:blip>
          <a:srcRect/>
          <a:stretch/>
        </p:blipFill>
        <p:spPr bwMode="auto">
          <a:xfrm>
            <a:off x="955795" y="2823262"/>
            <a:ext cx="5594091" cy="3360709"/>
          </a:xfrm>
          <a:prstGeom prst="rect">
            <a:avLst/>
          </a:prstGeom>
          <a:ln>
            <a:noFill/>
          </a:ln>
          <a:extLst>
            <a:ext uri="{53640926-AAD7-44D8-BBD7-CCE9431645EC}">
              <a14:shadowObscured xmlns:a14="http://schemas.microsoft.com/office/drawing/2010/main"/>
            </a:ext>
          </a:extLst>
        </p:spPr>
      </p:pic>
      <p:sp>
        <p:nvSpPr>
          <p:cNvPr id="7" name="Left Arrow 6" descr="red arrow pointing to make a payment."/>
          <p:cNvSpPr/>
          <p:nvPr/>
        </p:nvSpPr>
        <p:spPr>
          <a:xfrm>
            <a:off x="1958009" y="3769660"/>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6" descr="left arrow pointing to statements ">
            <a:extLst>
              <a:ext uri="{FF2B5EF4-FFF2-40B4-BE49-F238E27FC236}">
                <a16:creationId xmlns:a16="http://schemas.microsoft.com/office/drawing/2014/main" id="{116D84D7-B330-4147-A07E-E2998D51E27E}"/>
              </a:ext>
            </a:extLst>
          </p:cNvPr>
          <p:cNvSpPr/>
          <p:nvPr/>
        </p:nvSpPr>
        <p:spPr>
          <a:xfrm>
            <a:off x="1958009" y="4362900"/>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3262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25029">
        <p14:reveal/>
      </p:transition>
    </mc:Choice>
    <mc:Fallback xmlns="">
      <p:transition spd="slow" advTm="25029">
        <p:fade/>
      </p:transition>
    </mc:Fallback>
  </mc:AlternateContent>
  <p:extLst>
    <p:ext uri="{E180D4A7-C9FB-4DFB-919C-405C955672EB}">
      <p14:showEvtLst xmlns:p14="http://schemas.microsoft.com/office/powerpoint/2010/main">
        <p14:playEvt time="6" objId="4"/>
        <p14:stopEvt time="23526"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1" y="-139148"/>
            <a:ext cx="6774472" cy="1744965"/>
          </a:xfrm>
        </p:spPr>
        <p:txBody>
          <a:bodyPr>
            <a:normAutofit/>
          </a:bodyPr>
          <a:lstStyle/>
          <a:p>
            <a:br>
              <a:rPr lang="en-US" sz="800" b="1" u="sng" dirty="0">
                <a:latin typeface="Georgia" panose="02040502050405020303" pitchFamily="18" charset="0"/>
              </a:rPr>
            </a:br>
            <a:br>
              <a:rPr lang="en-US" sz="800" b="1" u="sng" dirty="0">
                <a:latin typeface="Georgia" panose="02040502050405020303" pitchFamily="18" charset="0"/>
              </a:rPr>
            </a:br>
            <a:r>
              <a:rPr lang="en-US" sz="4000" b="1" u="sng" dirty="0">
                <a:latin typeface="Georgia" panose="02040502050405020303" pitchFamily="18" charset="0"/>
              </a:rPr>
              <a:t>Viewing the E-Bill </a:t>
            </a:r>
            <a:br>
              <a:rPr lang="en-US" sz="4000" b="1" u="sng" dirty="0">
                <a:latin typeface="Georgia" panose="02040502050405020303" pitchFamily="18" charset="0"/>
              </a:rPr>
            </a:br>
            <a:r>
              <a:rPr lang="en-US" sz="2000" dirty="0">
                <a:latin typeface="Georgia" panose="02040502050405020303" pitchFamily="18" charset="0"/>
              </a:rPr>
              <a:t>After clicking on </a:t>
            </a:r>
            <a:r>
              <a:rPr lang="en-US" sz="2000" b="1" dirty="0">
                <a:latin typeface="Georgia" panose="02040502050405020303" pitchFamily="18" charset="0"/>
              </a:rPr>
              <a:t>Statements </a:t>
            </a:r>
            <a:r>
              <a:rPr lang="en-US" sz="2000" dirty="0">
                <a:latin typeface="Georgia" panose="02040502050405020303" pitchFamily="18" charset="0"/>
              </a:rPr>
              <a:t>(previous slide), click on </a:t>
            </a:r>
            <a:r>
              <a:rPr lang="en-US" sz="2000" b="1" dirty="0">
                <a:latin typeface="Georgia" panose="02040502050405020303" pitchFamily="18" charset="0"/>
              </a:rPr>
              <a:t>View Statements </a:t>
            </a:r>
            <a:r>
              <a:rPr lang="en-US" sz="2000" dirty="0">
                <a:latin typeface="Georgia" panose="02040502050405020303" pitchFamily="18" charset="0"/>
              </a:rPr>
              <a:t>then </a:t>
            </a:r>
            <a:r>
              <a:rPr lang="en-US" sz="2000" b="1" dirty="0">
                <a:latin typeface="Georgia" panose="02040502050405020303" pitchFamily="18" charset="0"/>
              </a:rPr>
              <a:t>View </a:t>
            </a:r>
            <a:r>
              <a:rPr lang="en-US" sz="2000" dirty="0">
                <a:latin typeface="Georgia" panose="02040502050405020303" pitchFamily="18" charset="0"/>
              </a:rPr>
              <a:t>(below). </a:t>
            </a:r>
            <a:endParaRPr lang="en-US" sz="4000"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551324" y="1331843"/>
            <a:ext cx="7886700" cy="4845120"/>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pic>
        <p:nvPicPr>
          <p:cNvPr id="4" name="Picture 3" descr="arrow pointing to view statements on the right hand side of the page"/>
          <p:cNvPicPr/>
          <p:nvPr/>
        </p:nvPicPr>
        <p:blipFill rotWithShape="1">
          <a:blip r:embed="rId5" cstate="screen">
            <a:extLst>
              <a:ext uri="{28A0092B-C50C-407E-A947-70E740481C1C}">
                <a14:useLocalDpi xmlns:a14="http://schemas.microsoft.com/office/drawing/2010/main"/>
              </a:ext>
            </a:extLst>
          </a:blip>
          <a:srcRect/>
          <a:stretch/>
        </p:blipFill>
        <p:spPr bwMode="auto">
          <a:xfrm>
            <a:off x="508908" y="1663872"/>
            <a:ext cx="5171243" cy="2769834"/>
          </a:xfrm>
          <a:prstGeom prst="rect">
            <a:avLst/>
          </a:prstGeom>
          <a:ln>
            <a:noFill/>
          </a:ln>
          <a:extLst>
            <a:ext uri="{53640926-AAD7-44D8-BBD7-CCE9431645EC}">
              <a14:shadowObscured xmlns:a14="http://schemas.microsoft.com/office/drawing/2010/main"/>
            </a:ext>
          </a:extLst>
        </p:spPr>
      </p:pic>
      <p:sp>
        <p:nvSpPr>
          <p:cNvPr id="6" name="Left Arrow 5" descr="a red arrow pointing to the right towards view statements ."/>
          <p:cNvSpPr/>
          <p:nvPr/>
        </p:nvSpPr>
        <p:spPr>
          <a:xfrm rot="10800000">
            <a:off x="3874841" y="2349956"/>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rrow pointing to the word view on the right hand of the page to view your statement "/>
          <p:cNvPicPr/>
          <p:nvPr/>
        </p:nvPicPr>
        <p:blipFill rotWithShape="1">
          <a:blip r:embed="rId6" cstate="screen">
            <a:extLst>
              <a:ext uri="{28A0092B-C50C-407E-A947-70E740481C1C}">
                <a14:useLocalDpi xmlns:a14="http://schemas.microsoft.com/office/drawing/2010/main"/>
              </a:ext>
            </a:extLst>
          </a:blip>
          <a:srcRect/>
          <a:stretch/>
        </p:blipFill>
        <p:spPr bwMode="auto">
          <a:xfrm>
            <a:off x="2138923" y="4547992"/>
            <a:ext cx="5171243" cy="1717675"/>
          </a:xfrm>
          <a:prstGeom prst="rect">
            <a:avLst/>
          </a:prstGeom>
          <a:ln>
            <a:noFill/>
          </a:ln>
          <a:extLst>
            <a:ext uri="{53640926-AAD7-44D8-BBD7-CCE9431645EC}">
              <a14:shadowObscured xmlns:a14="http://schemas.microsoft.com/office/drawing/2010/main"/>
            </a:ext>
          </a:extLst>
        </p:spPr>
      </p:pic>
      <p:sp>
        <p:nvSpPr>
          <p:cNvPr id="7" name="Left Arrow 6" descr="a red arrow pointing right to view to view the statements ."/>
          <p:cNvSpPr/>
          <p:nvPr/>
        </p:nvSpPr>
        <p:spPr>
          <a:xfrm rot="10800000">
            <a:off x="5621995" y="5226335"/>
            <a:ext cx="978408" cy="4846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8762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15948">
        <p14:reveal/>
      </p:transition>
    </mc:Choice>
    <mc:Fallback xmlns="">
      <p:transition spd="slow" advTm="15948">
        <p:fade/>
      </p:transition>
    </mc:Fallback>
  </mc:AlternateContent>
  <p:extLst>
    <p:ext uri="{E180D4A7-C9FB-4DFB-919C-405C955672EB}">
      <p14:showEvtLst xmlns:p14="http://schemas.microsoft.com/office/powerpoint/2010/main">
        <p14:playEvt time="4" objId="8"/>
        <p14:stopEvt time="15624" objId="8"/>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968698" cy="529396"/>
          </a:xfrm>
        </p:spPr>
        <p:txBody>
          <a:bodyPr>
            <a:normAutofit fontScale="90000"/>
          </a:bodyPr>
          <a:lstStyle/>
          <a:p>
            <a:r>
              <a:rPr lang="en-US" sz="4000" b="1" u="sng" dirty="0">
                <a:latin typeface="Georgia" panose="02040502050405020303" pitchFamily="18" charset="0"/>
              </a:rPr>
              <a:t>The E-Bill</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894523"/>
            <a:ext cx="7886700" cy="5282440"/>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5" name="Rectangle 4"/>
          <p:cNvSpPr/>
          <p:nvPr/>
        </p:nvSpPr>
        <p:spPr>
          <a:xfrm>
            <a:off x="628650" y="870890"/>
            <a:ext cx="3458817" cy="5539978"/>
          </a:xfrm>
          <a:prstGeom prst="rect">
            <a:avLst/>
          </a:prstGeom>
        </p:spPr>
        <p:txBody>
          <a:bodyPr wrap="square">
            <a:spAutoFit/>
          </a:bodyPr>
          <a:lstStyle/>
          <a:p>
            <a:r>
              <a:rPr lang="en-US" sz="2000" i="1" dirty="0">
                <a:latin typeface="Georgia" panose="02040502050405020303" pitchFamily="18" charset="0"/>
              </a:rPr>
              <a:t>Includes:</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Student’s information and BU ID</a:t>
            </a:r>
          </a:p>
          <a:p>
            <a:pPr>
              <a:buFont typeface="Wingdings" panose="05000000000000000000" pitchFamily="2" charset="2"/>
              <a:buChar char="§"/>
            </a:pPr>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Our contact information &amp; mailing address</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The</a:t>
            </a:r>
            <a:r>
              <a:rPr lang="en-US" sz="2000" i="1" dirty="0">
                <a:latin typeface="Georgia" panose="02040502050405020303" pitchFamily="18" charset="0"/>
              </a:rPr>
              <a:t> </a:t>
            </a:r>
            <a:r>
              <a:rPr lang="en-US" sz="2000" b="1" dirty="0">
                <a:latin typeface="Georgia" panose="02040502050405020303" pitchFamily="18" charset="0"/>
              </a:rPr>
              <a:t>Amount Due Now </a:t>
            </a:r>
            <a:r>
              <a:rPr lang="en-US" sz="2000" dirty="0">
                <a:latin typeface="Georgia" panose="02040502050405020303" pitchFamily="18" charset="0"/>
              </a:rPr>
              <a:t>&amp; due date</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b="1" dirty="0">
                <a:latin typeface="Georgia" panose="02040502050405020303" pitchFamily="18" charset="0"/>
              </a:rPr>
              <a:t>Statement Activity</a:t>
            </a:r>
            <a:r>
              <a:rPr lang="en-US" sz="2000" dirty="0">
                <a:latin typeface="Georgia" panose="02040502050405020303" pitchFamily="18" charset="0"/>
              </a:rPr>
              <a:t>-an itemized list of charges &amp; credits (e.g. tuition, fees, housing, enrollment deposit)</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dirty="0">
                <a:latin typeface="Georgia" panose="02040502050405020303" pitchFamily="18" charset="0"/>
              </a:rPr>
              <a:t>Itemized list of </a:t>
            </a:r>
            <a:r>
              <a:rPr lang="en-US" sz="2000" b="1" dirty="0">
                <a:latin typeface="Georgia" panose="02040502050405020303" pitchFamily="18" charset="0"/>
              </a:rPr>
              <a:t>Anticipated Aid</a:t>
            </a:r>
          </a:p>
          <a:p>
            <a:endParaRPr lang="en-US" sz="900" dirty="0">
              <a:latin typeface="Georgia" panose="02040502050405020303" pitchFamily="18" charset="0"/>
            </a:endParaRPr>
          </a:p>
          <a:p>
            <a:pPr marL="342900" indent="-342900">
              <a:buFont typeface="Wingdings" panose="05000000000000000000" pitchFamily="2" charset="2"/>
              <a:buChar char="ü"/>
            </a:pPr>
            <a:r>
              <a:rPr lang="en-US" sz="2000" b="1" dirty="0">
                <a:latin typeface="Georgia" panose="02040502050405020303" pitchFamily="18" charset="0"/>
              </a:rPr>
              <a:t>Class schedule</a:t>
            </a: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53397" y="285614"/>
            <a:ext cx="3584950" cy="537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Left Arrow 9" descr="a red arrow pointing to the top of a billing statement that shows student information and BU ID "/>
          <p:cNvSpPr/>
          <p:nvPr/>
        </p:nvSpPr>
        <p:spPr>
          <a:xfrm rot="10800000">
            <a:off x="4275337" y="928766"/>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descr="a red arrow pointing to a billing statement that shows statement activity and amount due"/>
          <p:cNvSpPr/>
          <p:nvPr/>
        </p:nvSpPr>
        <p:spPr>
          <a:xfrm rot="10800000">
            <a:off x="4320388" y="2149745"/>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11" descr="a red arrow pointing to anticipated aid on a billing statement "/>
          <p:cNvSpPr/>
          <p:nvPr/>
        </p:nvSpPr>
        <p:spPr>
          <a:xfrm rot="10800000">
            <a:off x="4320387" y="3508618"/>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descr="a red arrow pointing to a students class schedule including the class number, subject, section, instructor, description, classroom, days, time and credits."/>
          <p:cNvSpPr/>
          <p:nvPr/>
        </p:nvSpPr>
        <p:spPr>
          <a:xfrm rot="10800000">
            <a:off x="4309800" y="4311443"/>
            <a:ext cx="661599" cy="27342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8791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57796">
        <p14:reveal/>
      </p:transition>
    </mc:Choice>
    <mc:Fallback xmlns="">
      <p:transition spd="slow" advTm="57796">
        <p:fade/>
      </p:transition>
    </mc:Fallback>
  </mc:AlternateContent>
  <p:extLst>
    <p:ext uri="{E180D4A7-C9FB-4DFB-919C-405C955672EB}">
      <p14:showEvtLst xmlns:p14="http://schemas.microsoft.com/office/powerpoint/2010/main">
        <p14:playEvt time="8" objId="7"/>
        <p14:stopEvt time="55431"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71A2-2D55-3B46-923B-037F4205171A}"/>
              </a:ext>
            </a:extLst>
          </p:cNvPr>
          <p:cNvSpPr>
            <a:spLocks noGrp="1"/>
          </p:cNvSpPr>
          <p:nvPr>
            <p:ph type="title"/>
          </p:nvPr>
        </p:nvSpPr>
        <p:spPr>
          <a:xfrm>
            <a:off x="628650" y="365127"/>
            <a:ext cx="7968698" cy="529396"/>
          </a:xfrm>
        </p:spPr>
        <p:txBody>
          <a:bodyPr>
            <a:normAutofit fontScale="90000"/>
          </a:bodyPr>
          <a:lstStyle/>
          <a:p>
            <a:r>
              <a:rPr lang="en-US" sz="4000" b="1" u="sng" dirty="0">
                <a:latin typeface="Georgia" panose="02040502050405020303" pitchFamily="18" charset="0"/>
              </a:rPr>
              <a:t>Anticipated Aid</a:t>
            </a:r>
            <a:endParaRPr lang="en-US" sz="4000" b="1" u="sng" dirty="0">
              <a:latin typeface="Helvetica" pitchFamily="2" charset="0"/>
            </a:endParaRPr>
          </a:p>
        </p:txBody>
      </p:sp>
      <p:sp>
        <p:nvSpPr>
          <p:cNvPr id="3" name="Content Placeholder 2">
            <a:extLst>
              <a:ext uri="{FF2B5EF4-FFF2-40B4-BE49-F238E27FC236}">
                <a16:creationId xmlns:a16="http://schemas.microsoft.com/office/drawing/2014/main" id="{2F548A98-3695-CF4E-9C67-8FCA5BB80E7D}"/>
              </a:ext>
            </a:extLst>
          </p:cNvPr>
          <p:cNvSpPr>
            <a:spLocks noGrp="1"/>
          </p:cNvSpPr>
          <p:nvPr>
            <p:ph idx="1"/>
          </p:nvPr>
        </p:nvSpPr>
        <p:spPr>
          <a:xfrm>
            <a:off x="628650" y="974035"/>
            <a:ext cx="7886700" cy="5202927"/>
          </a:xfrm>
        </p:spPr>
        <p:txBody>
          <a:bodyPr>
            <a:normAutofit/>
          </a:bodyPr>
          <a:lstStyle/>
          <a:p>
            <a:pPr marL="0" indent="0" algn="ctr">
              <a:buNone/>
            </a:pPr>
            <a:br>
              <a:rPr lang="en-US" dirty="0">
                <a:latin typeface="Georgia" panose="02040502050405020303" pitchFamily="18" charset="0"/>
              </a:rPr>
            </a:br>
            <a:endParaRPr lang="en-US" dirty="0">
              <a:latin typeface="Georgia" panose="02040502050405020303" pitchFamily="18" charset="0"/>
            </a:endParaRPr>
          </a:p>
        </p:txBody>
      </p:sp>
      <p:sp>
        <p:nvSpPr>
          <p:cNvPr id="5" name="Rectangle 4"/>
          <p:cNvSpPr/>
          <p:nvPr/>
        </p:nvSpPr>
        <p:spPr>
          <a:xfrm>
            <a:off x="628650" y="870890"/>
            <a:ext cx="4301750" cy="5139869"/>
          </a:xfrm>
          <a:prstGeom prst="rect">
            <a:avLst/>
          </a:prstGeom>
        </p:spPr>
        <p:txBody>
          <a:bodyPr wrap="square">
            <a:spAutoFit/>
          </a:bodyPr>
          <a:lstStyle/>
          <a:p>
            <a:pPr marL="342900" indent="-342900">
              <a:buFont typeface="Arial" panose="020B0604020202020204" pitchFamily="34" charset="0"/>
              <a:buChar char="•"/>
            </a:pPr>
            <a:endParaRPr lang="en-US" sz="16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Financial aid is “anticipated” until the aid posts to the student’s account on the 5</a:t>
            </a:r>
            <a:r>
              <a:rPr lang="en-US" sz="1600" baseline="30000" dirty="0">
                <a:latin typeface="Georgia" panose="02040502050405020303" pitchFamily="18" charset="0"/>
              </a:rPr>
              <a:t>th</a:t>
            </a:r>
            <a:r>
              <a:rPr lang="en-US" sz="1600" dirty="0">
                <a:latin typeface="Georgia" panose="02040502050405020303" pitchFamily="18" charset="0"/>
              </a:rPr>
              <a:t> day of class. </a:t>
            </a:r>
          </a:p>
          <a:p>
            <a:pPr marL="342900" indent="-342900">
              <a:buFont typeface="Arial" panose="020B0604020202020204" pitchFamily="34" charset="0"/>
              <a:buChar char="•"/>
            </a:pPr>
            <a:endParaRPr lang="en-US" sz="8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Anticipated Aid is included in the calculation for the </a:t>
            </a:r>
            <a:r>
              <a:rPr lang="en-US" sz="1600" i="1" dirty="0">
                <a:latin typeface="Georgia" panose="02040502050405020303" pitchFamily="18" charset="0"/>
              </a:rPr>
              <a:t>Amount Due Now</a:t>
            </a:r>
            <a:r>
              <a:rPr lang="en-US" sz="1600" dirty="0">
                <a:latin typeface="Georgia" panose="02040502050405020303" pitchFamily="18" charset="0"/>
              </a:rPr>
              <a:t>.  </a:t>
            </a:r>
          </a:p>
          <a:p>
            <a:pPr marL="342900" indent="-342900">
              <a:buFont typeface="Arial" panose="020B0604020202020204" pitchFamily="34" charset="0"/>
              <a:buChar char="•"/>
            </a:pPr>
            <a:endParaRPr lang="en-US" sz="8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Any pending financial aid funds (e.g. scholarships from “outside” sources) aren’t included in the Anticipated Aid until the funds have been received &amp; processed by the Office of Financial Aid. </a:t>
            </a:r>
          </a:p>
          <a:p>
            <a:pPr marL="342900" indent="-342900">
              <a:buFont typeface="Arial" panose="020B0604020202020204" pitchFamily="34" charset="0"/>
              <a:buChar char="•"/>
            </a:pPr>
            <a:endParaRPr lang="en-US" sz="800" dirty="0">
              <a:latin typeface="Georgia" panose="02040502050405020303" pitchFamily="18" charset="0"/>
            </a:endParaRPr>
          </a:p>
          <a:p>
            <a:pPr marL="342900" indent="-342900">
              <a:buFont typeface="Arial" panose="020B0604020202020204" pitchFamily="34" charset="0"/>
              <a:buChar char="•"/>
            </a:pPr>
            <a:r>
              <a:rPr lang="en-US" sz="1600" dirty="0">
                <a:latin typeface="Georgia" panose="02040502050405020303" pitchFamily="18" charset="0"/>
              </a:rPr>
              <a:t>Federal Direct Loan Funds require the student to complete a Master Promissory Note (MPN) &amp; Entrance Counseling (online questionnaire) before the loan funds will post to the student’s account.  Questions?  Contact Financial Aid at </a:t>
            </a:r>
            <a:r>
              <a:rPr lang="en-US" sz="1600" dirty="0">
                <a:latin typeface="Georgia" panose="02040502050405020303" pitchFamily="18" charset="0"/>
                <a:hlinkClick r:id="rId5"/>
              </a:rPr>
              <a:t>finaid@butler.edu</a:t>
            </a:r>
            <a:r>
              <a:rPr lang="en-US" sz="1600" dirty="0">
                <a:latin typeface="Georgia" panose="02040502050405020303" pitchFamily="18" charset="0"/>
              </a:rPr>
              <a:t> prior to the due date for details.  </a:t>
            </a:r>
          </a:p>
        </p:txBody>
      </p:sp>
      <p:pic>
        <p:nvPicPr>
          <p:cNvPr id="6" name="Picture 5"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53397" y="285614"/>
            <a:ext cx="3584950" cy="537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5180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advTm="57796">
        <p14:reveal/>
      </p:transition>
    </mc:Choice>
    <mc:Fallback xmlns="">
      <p:transition spd="slow" advTm="57796">
        <p:fade/>
      </p:transition>
    </mc:Fallback>
  </mc:AlternateContent>
  <p:extLst>
    <p:ext uri="{E180D4A7-C9FB-4DFB-919C-405C955672EB}">
      <p14:showEvtLst xmlns:p14="http://schemas.microsoft.com/office/powerpoint/2010/main">
        <p14:playEvt time="8" objId="7"/>
        <p14:stopEvt time="55431" objId="7"/>
      </p14:showEvt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B0E014C3C01344A6A1892843786347" ma:contentTypeVersion="15" ma:contentTypeDescription="Create a new document." ma:contentTypeScope="" ma:versionID="031930068884d70909b6017f1e8fa46e">
  <xsd:schema xmlns:xsd="http://www.w3.org/2001/XMLSchema" xmlns:xs="http://www.w3.org/2001/XMLSchema" xmlns:p="http://schemas.microsoft.com/office/2006/metadata/properties" xmlns:ns2="ce2907ea-3c11-4dc6-8d6c-e5cb0676f232" xmlns:ns3="128d62f5-8e09-4d43-a2de-dc9036e2fb5c" targetNamespace="http://schemas.microsoft.com/office/2006/metadata/properties" ma:root="true" ma:fieldsID="38413b4dce1c26c184511ce384a78692" ns2:_="" ns3:_="">
    <xsd:import namespace="ce2907ea-3c11-4dc6-8d6c-e5cb0676f232"/>
    <xsd:import namespace="128d62f5-8e09-4d43-a2de-dc9036e2fb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907ea-3c11-4dc6-8d6c-e5cb0676f2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82f159a-1128-4a58-b7b4-36dba8b6a42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d62f5-8e09-4d43-a2de-dc9036e2fb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5608981-6e71-4c02-a3d2-756beb0e3fb4}" ma:internalName="TaxCatchAll" ma:showField="CatchAllData" ma:web="128d62f5-8e09-4d43-a2de-dc9036e2fb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28d62f5-8e09-4d43-a2de-dc9036e2fb5c" xsi:nil="true"/>
    <lcf76f155ced4ddcb4097134ff3c332f xmlns="ce2907ea-3c11-4dc6-8d6c-e5cb0676f23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5B4663-CF6E-4E92-8AEE-3E8B3F6C1229}">
  <ds:schemaRefs>
    <ds:schemaRef ds:uri="http://schemas.microsoft.com/sharepoint/v3/contenttype/forms"/>
  </ds:schemaRefs>
</ds:datastoreItem>
</file>

<file path=customXml/itemProps2.xml><?xml version="1.0" encoding="utf-8"?>
<ds:datastoreItem xmlns:ds="http://schemas.openxmlformats.org/officeDocument/2006/customXml" ds:itemID="{5265FA30-9BA6-47C2-9125-2E6071A2D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2907ea-3c11-4dc6-8d6c-e5cb0676f232"/>
    <ds:schemaRef ds:uri="128d62f5-8e09-4d43-a2de-dc9036e2fb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882A0C-FA13-4BBE-8D0C-EAA89022A1D7}">
  <ds:schemaRefs>
    <ds:schemaRef ds:uri="128d62f5-8e09-4d43-a2de-dc9036e2fb5c"/>
    <ds:schemaRef ds:uri="http://schemas.microsoft.com/office/2006/metadata/properties"/>
    <ds:schemaRef ds:uri="http://purl.org/dc/elements/1.1/"/>
    <ds:schemaRef ds:uri="ce2907ea-3c11-4dc6-8d6c-e5cb0676f232"/>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3354</TotalTime>
  <Words>1694</Words>
  <Application>Microsoft Office PowerPoint</Application>
  <PresentationFormat>On-screen Show (4:3)</PresentationFormat>
  <Paragraphs>214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Georgia</vt:lpstr>
      <vt:lpstr>Helvetica</vt:lpstr>
      <vt:lpstr>Wingdings</vt:lpstr>
      <vt:lpstr>Office Theme</vt:lpstr>
      <vt:lpstr>Office of Student Accounts Jordan Hall, 102  Butler.edu/student-accounts</vt:lpstr>
      <vt:lpstr>Office Hours</vt:lpstr>
      <vt:lpstr>General Services Provided</vt:lpstr>
      <vt:lpstr>E-Bill (Electronic Billing)</vt:lpstr>
      <vt:lpstr>STUDENT ACCESS to E-Bill &amp; E-Pay System</vt:lpstr>
      <vt:lpstr>E-Bill &amp; E-Pay System </vt:lpstr>
      <vt:lpstr>  Viewing the E-Bill  After clicking on Statements (previous slide), click on View Statements then View (below). </vt:lpstr>
      <vt:lpstr>The E-Bill</vt:lpstr>
      <vt:lpstr>Anticipated Aid</vt:lpstr>
      <vt:lpstr>Authorized PAYERS</vt:lpstr>
      <vt:lpstr>  E-Bill Helpful Notifications   Once students or Authorized Payers are logged into the E-Bill &amp; E-Pay System, helpful notifications, including navigation instructions to make a payment and view the account activity pops up immediately.  </vt:lpstr>
      <vt:lpstr>     Account Activity Updates (located in E-Bill &amp; E-Pay System)  Students &amp; Authorized Payers can log in to E-Bill &amp; E-Pay to see if payments have been received and posted to the student’s account or to check on any anticipated charges or credits that have posted by clicking on Account Activity below.    The Account Activity is updated once each business day and will provide students and Authorized Payers with the latest account information.</vt:lpstr>
      <vt:lpstr>Payment Information</vt:lpstr>
      <vt:lpstr>Monthly Payment Plan </vt:lpstr>
      <vt:lpstr>View Student Permissions</vt:lpstr>
      <vt:lpstr>Account Inquiry &amp; E-mail My Account Statement</vt:lpstr>
      <vt:lpstr>AFR – Accept Financial Responsibility</vt:lpstr>
      <vt:lpstr>Additional E-Bill Items</vt:lpstr>
      <vt:lpstr> Tuition Insurance</vt:lpstr>
      <vt:lpstr> Tips for Student’s Financial Success </vt:lpstr>
      <vt:lpstr>Office of Student Accounts Jordan Hall, 102  Butler.edu/student-accounts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Plyley, Jana</dc:creator>
  <cp:lastModifiedBy>Caroline Bender</cp:lastModifiedBy>
  <cp:revision>170</cp:revision>
  <dcterms:created xsi:type="dcterms:W3CDTF">2020-02-26T16:43:35Z</dcterms:created>
  <dcterms:modified xsi:type="dcterms:W3CDTF">2023-04-25T20:30:49Z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0x010100EEB0E014C3C01344A6A1892843786347</vt:lpwstr>
  </property>
  <property fmtid="{D5CDD505-2E9C-101B-9397-08002B2CF9AE}" pid="3" name="Order">
    <vt:r8>1439800</vt:r8>
  </property>
  <property fmtid="{D5CDD505-2E9C-101B-9397-08002B2CF9AE}" pid="4" name="MediaServiceImageTags">
    <vt:lpwstr/>
  </property>
</Properties>
</file>